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314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306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310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297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300.xml"/>
  <Override ContentType="application/vnd.openxmlformats-officedocument.presentationml.slide+xml" PartName="/ppt/slides/slide315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311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305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08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316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301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304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29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317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307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302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313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303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318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07" r:id="rId5"/>
    <p:sldMasterId id="2147483708" r:id="rId6"/>
    <p:sldMasterId id="2147483709" r:id="rId7"/>
    <p:sldMasterId id="2147483710" r:id="rId8"/>
    <p:sldMasterId id="214748371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  <p:sldId id="412" r:id="rId167"/>
    <p:sldId id="413" r:id="rId168"/>
    <p:sldId id="414" r:id="rId169"/>
    <p:sldId id="415" r:id="rId170"/>
    <p:sldId id="416" r:id="rId171"/>
    <p:sldId id="417" r:id="rId172"/>
    <p:sldId id="418" r:id="rId173"/>
    <p:sldId id="419" r:id="rId174"/>
    <p:sldId id="420" r:id="rId175"/>
    <p:sldId id="421" r:id="rId176"/>
    <p:sldId id="422" r:id="rId177"/>
    <p:sldId id="423" r:id="rId178"/>
    <p:sldId id="424" r:id="rId179"/>
    <p:sldId id="425" r:id="rId180"/>
    <p:sldId id="426" r:id="rId181"/>
    <p:sldId id="427" r:id="rId182"/>
    <p:sldId id="428" r:id="rId183"/>
    <p:sldId id="429" r:id="rId184"/>
    <p:sldId id="430" r:id="rId185"/>
    <p:sldId id="431" r:id="rId186"/>
    <p:sldId id="432" r:id="rId187"/>
    <p:sldId id="433" r:id="rId188"/>
    <p:sldId id="434" r:id="rId189"/>
    <p:sldId id="435" r:id="rId190"/>
    <p:sldId id="436" r:id="rId191"/>
    <p:sldId id="437" r:id="rId192"/>
    <p:sldId id="438" r:id="rId193"/>
    <p:sldId id="439" r:id="rId194"/>
    <p:sldId id="440" r:id="rId195"/>
    <p:sldId id="441" r:id="rId196"/>
    <p:sldId id="442" r:id="rId197"/>
    <p:sldId id="443" r:id="rId198"/>
    <p:sldId id="444" r:id="rId199"/>
    <p:sldId id="445" r:id="rId200"/>
    <p:sldId id="446" r:id="rId201"/>
    <p:sldId id="447" r:id="rId202"/>
    <p:sldId id="448" r:id="rId203"/>
    <p:sldId id="449" r:id="rId204"/>
    <p:sldId id="450" r:id="rId205"/>
    <p:sldId id="451" r:id="rId206"/>
    <p:sldId id="452" r:id="rId207"/>
    <p:sldId id="453" r:id="rId208"/>
    <p:sldId id="454" r:id="rId209"/>
    <p:sldId id="455" r:id="rId210"/>
    <p:sldId id="456" r:id="rId211"/>
    <p:sldId id="457" r:id="rId212"/>
    <p:sldId id="458" r:id="rId213"/>
    <p:sldId id="459" r:id="rId214"/>
    <p:sldId id="460" r:id="rId215"/>
    <p:sldId id="461" r:id="rId216"/>
    <p:sldId id="462" r:id="rId217"/>
    <p:sldId id="463" r:id="rId218"/>
    <p:sldId id="464" r:id="rId219"/>
    <p:sldId id="465" r:id="rId220"/>
    <p:sldId id="466" r:id="rId221"/>
    <p:sldId id="467" r:id="rId222"/>
    <p:sldId id="468" r:id="rId223"/>
    <p:sldId id="469" r:id="rId224"/>
    <p:sldId id="470" r:id="rId225"/>
    <p:sldId id="471" r:id="rId226"/>
    <p:sldId id="472" r:id="rId227"/>
    <p:sldId id="473" r:id="rId228"/>
    <p:sldId id="474" r:id="rId229"/>
    <p:sldId id="475" r:id="rId230"/>
    <p:sldId id="476" r:id="rId231"/>
    <p:sldId id="477" r:id="rId232"/>
    <p:sldId id="478" r:id="rId233"/>
    <p:sldId id="479" r:id="rId234"/>
    <p:sldId id="480" r:id="rId235"/>
    <p:sldId id="481" r:id="rId236"/>
    <p:sldId id="482" r:id="rId237"/>
    <p:sldId id="483" r:id="rId238"/>
    <p:sldId id="484" r:id="rId239"/>
    <p:sldId id="485" r:id="rId240"/>
    <p:sldId id="486" r:id="rId241"/>
    <p:sldId id="487" r:id="rId242"/>
    <p:sldId id="488" r:id="rId243"/>
    <p:sldId id="489" r:id="rId244"/>
    <p:sldId id="490" r:id="rId245"/>
    <p:sldId id="491" r:id="rId246"/>
    <p:sldId id="492" r:id="rId247"/>
    <p:sldId id="493" r:id="rId248"/>
    <p:sldId id="494" r:id="rId249"/>
    <p:sldId id="495" r:id="rId250"/>
    <p:sldId id="496" r:id="rId251"/>
    <p:sldId id="497" r:id="rId252"/>
    <p:sldId id="498" r:id="rId253"/>
    <p:sldId id="499" r:id="rId254"/>
    <p:sldId id="500" r:id="rId255"/>
    <p:sldId id="501" r:id="rId256"/>
    <p:sldId id="502" r:id="rId257"/>
    <p:sldId id="503" r:id="rId258"/>
    <p:sldId id="504" r:id="rId259"/>
    <p:sldId id="505" r:id="rId260"/>
    <p:sldId id="506" r:id="rId261"/>
    <p:sldId id="507" r:id="rId262"/>
    <p:sldId id="508" r:id="rId263"/>
    <p:sldId id="509" r:id="rId264"/>
    <p:sldId id="510" r:id="rId265"/>
    <p:sldId id="511" r:id="rId266"/>
    <p:sldId id="512" r:id="rId267"/>
    <p:sldId id="513" r:id="rId268"/>
    <p:sldId id="514" r:id="rId269"/>
    <p:sldId id="515" r:id="rId270"/>
    <p:sldId id="516" r:id="rId271"/>
    <p:sldId id="517" r:id="rId272"/>
    <p:sldId id="518" r:id="rId273"/>
    <p:sldId id="519" r:id="rId274"/>
    <p:sldId id="520" r:id="rId275"/>
    <p:sldId id="521" r:id="rId276"/>
    <p:sldId id="522" r:id="rId277"/>
    <p:sldId id="523" r:id="rId278"/>
    <p:sldId id="524" r:id="rId279"/>
    <p:sldId id="525" r:id="rId280"/>
    <p:sldId id="526" r:id="rId281"/>
    <p:sldId id="527" r:id="rId282"/>
    <p:sldId id="528" r:id="rId283"/>
    <p:sldId id="529" r:id="rId284"/>
    <p:sldId id="530" r:id="rId285"/>
    <p:sldId id="531" r:id="rId286"/>
    <p:sldId id="532" r:id="rId287"/>
    <p:sldId id="533" r:id="rId288"/>
    <p:sldId id="534" r:id="rId289"/>
    <p:sldId id="535" r:id="rId290"/>
    <p:sldId id="536" r:id="rId291"/>
    <p:sldId id="537" r:id="rId292"/>
    <p:sldId id="538" r:id="rId293"/>
    <p:sldId id="539" r:id="rId294"/>
    <p:sldId id="540" r:id="rId295"/>
    <p:sldId id="541" r:id="rId296"/>
    <p:sldId id="542" r:id="rId297"/>
    <p:sldId id="543" r:id="rId298"/>
    <p:sldId id="544" r:id="rId299"/>
    <p:sldId id="545" r:id="rId300"/>
    <p:sldId id="546" r:id="rId301"/>
    <p:sldId id="547" r:id="rId302"/>
    <p:sldId id="548" r:id="rId303"/>
    <p:sldId id="549" r:id="rId304"/>
    <p:sldId id="550" r:id="rId305"/>
    <p:sldId id="551" r:id="rId306"/>
    <p:sldId id="552" r:id="rId307"/>
    <p:sldId id="553" r:id="rId308"/>
    <p:sldId id="554" r:id="rId309"/>
    <p:sldId id="555" r:id="rId310"/>
    <p:sldId id="556" r:id="rId311"/>
    <p:sldId id="557" r:id="rId312"/>
    <p:sldId id="558" r:id="rId313"/>
    <p:sldId id="559" r:id="rId314"/>
    <p:sldId id="560" r:id="rId315"/>
    <p:sldId id="561" r:id="rId316"/>
    <p:sldId id="562" r:id="rId317"/>
    <p:sldId id="563" r:id="rId318"/>
    <p:sldId id="564" r:id="rId319"/>
    <p:sldId id="565" r:id="rId320"/>
    <p:sldId id="566" r:id="rId321"/>
    <p:sldId id="567" r:id="rId322"/>
    <p:sldId id="568" r:id="rId323"/>
    <p:sldId id="569" r:id="rId324"/>
    <p:sldId id="570" r:id="rId325"/>
    <p:sldId id="571" r:id="rId326"/>
    <p:sldId id="572" r:id="rId327"/>
    <p:sldId id="573" r:id="rId3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E454DF5-F0D7-4782-8442-C8B3568AA795}">
  <a:tblStyle styleId="{8E454DF5-F0D7-4782-8442-C8B3568AA7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190" Type="http://schemas.openxmlformats.org/officeDocument/2006/relationships/slide" Target="slides/slide18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194" Type="http://schemas.openxmlformats.org/officeDocument/2006/relationships/slide" Target="slides/slide184.xml"/><Relationship Id="rId43" Type="http://schemas.openxmlformats.org/officeDocument/2006/relationships/slide" Target="slides/slide33.xml"/><Relationship Id="rId193" Type="http://schemas.openxmlformats.org/officeDocument/2006/relationships/slide" Target="slides/slide183.xml"/><Relationship Id="rId46" Type="http://schemas.openxmlformats.org/officeDocument/2006/relationships/slide" Target="slides/slide36.xml"/><Relationship Id="rId192" Type="http://schemas.openxmlformats.org/officeDocument/2006/relationships/slide" Target="slides/slide182.xml"/><Relationship Id="rId45" Type="http://schemas.openxmlformats.org/officeDocument/2006/relationships/slide" Target="slides/slide35.xml"/><Relationship Id="rId191" Type="http://schemas.openxmlformats.org/officeDocument/2006/relationships/slide" Target="slides/slide181.xml"/><Relationship Id="rId48" Type="http://schemas.openxmlformats.org/officeDocument/2006/relationships/slide" Target="slides/slide38.xml"/><Relationship Id="rId187" Type="http://schemas.openxmlformats.org/officeDocument/2006/relationships/slide" Target="slides/slide177.xml"/><Relationship Id="rId47" Type="http://schemas.openxmlformats.org/officeDocument/2006/relationships/slide" Target="slides/slide37.xml"/><Relationship Id="rId186" Type="http://schemas.openxmlformats.org/officeDocument/2006/relationships/slide" Target="slides/slide176.xml"/><Relationship Id="rId185" Type="http://schemas.openxmlformats.org/officeDocument/2006/relationships/slide" Target="slides/slide175.xml"/><Relationship Id="rId49" Type="http://schemas.openxmlformats.org/officeDocument/2006/relationships/slide" Target="slides/slide39.xml"/><Relationship Id="rId184" Type="http://schemas.openxmlformats.org/officeDocument/2006/relationships/slide" Target="slides/slide174.xml"/><Relationship Id="rId189" Type="http://schemas.openxmlformats.org/officeDocument/2006/relationships/slide" Target="slides/slide179.xml"/><Relationship Id="rId188" Type="http://schemas.openxmlformats.org/officeDocument/2006/relationships/slide" Target="slides/slide178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183" Type="http://schemas.openxmlformats.org/officeDocument/2006/relationships/slide" Target="slides/slide173.xml"/><Relationship Id="rId32" Type="http://schemas.openxmlformats.org/officeDocument/2006/relationships/slide" Target="slides/slide22.xml"/><Relationship Id="rId182" Type="http://schemas.openxmlformats.org/officeDocument/2006/relationships/slide" Target="slides/slide172.xml"/><Relationship Id="rId35" Type="http://schemas.openxmlformats.org/officeDocument/2006/relationships/slide" Target="slides/slide25.xml"/><Relationship Id="rId181" Type="http://schemas.openxmlformats.org/officeDocument/2006/relationships/slide" Target="slides/slide171.xml"/><Relationship Id="rId34" Type="http://schemas.openxmlformats.org/officeDocument/2006/relationships/slide" Target="slides/slide24.xml"/><Relationship Id="rId180" Type="http://schemas.openxmlformats.org/officeDocument/2006/relationships/slide" Target="slides/slide170.xml"/><Relationship Id="rId37" Type="http://schemas.openxmlformats.org/officeDocument/2006/relationships/slide" Target="slides/slide27.xml"/><Relationship Id="rId176" Type="http://schemas.openxmlformats.org/officeDocument/2006/relationships/slide" Target="slides/slide166.xml"/><Relationship Id="rId297" Type="http://schemas.openxmlformats.org/officeDocument/2006/relationships/slide" Target="slides/slide287.xml"/><Relationship Id="rId36" Type="http://schemas.openxmlformats.org/officeDocument/2006/relationships/slide" Target="slides/slide26.xml"/><Relationship Id="rId175" Type="http://schemas.openxmlformats.org/officeDocument/2006/relationships/slide" Target="slides/slide165.xml"/><Relationship Id="rId296" Type="http://schemas.openxmlformats.org/officeDocument/2006/relationships/slide" Target="slides/slide286.xml"/><Relationship Id="rId39" Type="http://schemas.openxmlformats.org/officeDocument/2006/relationships/slide" Target="slides/slide29.xml"/><Relationship Id="rId174" Type="http://schemas.openxmlformats.org/officeDocument/2006/relationships/slide" Target="slides/slide164.xml"/><Relationship Id="rId295" Type="http://schemas.openxmlformats.org/officeDocument/2006/relationships/slide" Target="slides/slide285.xml"/><Relationship Id="rId38" Type="http://schemas.openxmlformats.org/officeDocument/2006/relationships/slide" Target="slides/slide28.xml"/><Relationship Id="rId173" Type="http://schemas.openxmlformats.org/officeDocument/2006/relationships/slide" Target="slides/slide163.xml"/><Relationship Id="rId294" Type="http://schemas.openxmlformats.org/officeDocument/2006/relationships/slide" Target="slides/slide284.xml"/><Relationship Id="rId179" Type="http://schemas.openxmlformats.org/officeDocument/2006/relationships/slide" Target="slides/slide169.xml"/><Relationship Id="rId178" Type="http://schemas.openxmlformats.org/officeDocument/2006/relationships/slide" Target="slides/slide168.xml"/><Relationship Id="rId299" Type="http://schemas.openxmlformats.org/officeDocument/2006/relationships/slide" Target="slides/slide289.xml"/><Relationship Id="rId177" Type="http://schemas.openxmlformats.org/officeDocument/2006/relationships/slide" Target="slides/slide167.xml"/><Relationship Id="rId298" Type="http://schemas.openxmlformats.org/officeDocument/2006/relationships/slide" Target="slides/slide28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98" Type="http://schemas.openxmlformats.org/officeDocument/2006/relationships/slide" Target="slides/slide188.xml"/><Relationship Id="rId14" Type="http://schemas.openxmlformats.org/officeDocument/2006/relationships/slide" Target="slides/slide4.xml"/><Relationship Id="rId197" Type="http://schemas.openxmlformats.org/officeDocument/2006/relationships/slide" Target="slides/slide187.xml"/><Relationship Id="rId17" Type="http://schemas.openxmlformats.org/officeDocument/2006/relationships/slide" Target="slides/slide7.xml"/><Relationship Id="rId196" Type="http://schemas.openxmlformats.org/officeDocument/2006/relationships/slide" Target="slides/slide186.xml"/><Relationship Id="rId16" Type="http://schemas.openxmlformats.org/officeDocument/2006/relationships/slide" Target="slides/slide6.xml"/><Relationship Id="rId195" Type="http://schemas.openxmlformats.org/officeDocument/2006/relationships/slide" Target="slides/slide185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99" Type="http://schemas.openxmlformats.org/officeDocument/2006/relationships/slide" Target="slides/slide189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271" Type="http://schemas.openxmlformats.org/officeDocument/2006/relationships/slide" Target="slides/slide261.xml"/><Relationship Id="rId87" Type="http://schemas.openxmlformats.org/officeDocument/2006/relationships/slide" Target="slides/slide77.xml"/><Relationship Id="rId270" Type="http://schemas.openxmlformats.org/officeDocument/2006/relationships/slide" Target="slides/slide260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39.xml"/><Relationship Id="rId4" Type="http://schemas.openxmlformats.org/officeDocument/2006/relationships/tableStyles" Target="tableStyles.xml"/><Relationship Id="rId148" Type="http://schemas.openxmlformats.org/officeDocument/2006/relationships/slide" Target="slides/slide138.xml"/><Relationship Id="rId269" Type="http://schemas.openxmlformats.org/officeDocument/2006/relationships/slide" Target="slides/slide259.xml"/><Relationship Id="rId9" Type="http://schemas.openxmlformats.org/officeDocument/2006/relationships/slideMaster" Target="slideMasters/slideMaster5.xml"/><Relationship Id="rId143" Type="http://schemas.openxmlformats.org/officeDocument/2006/relationships/slide" Target="slides/slide133.xml"/><Relationship Id="rId264" Type="http://schemas.openxmlformats.org/officeDocument/2006/relationships/slide" Target="slides/slide254.xml"/><Relationship Id="rId142" Type="http://schemas.openxmlformats.org/officeDocument/2006/relationships/slide" Target="slides/slide132.xml"/><Relationship Id="rId263" Type="http://schemas.openxmlformats.org/officeDocument/2006/relationships/slide" Target="slides/slide253.xml"/><Relationship Id="rId141" Type="http://schemas.openxmlformats.org/officeDocument/2006/relationships/slide" Target="slides/slide131.xml"/><Relationship Id="rId262" Type="http://schemas.openxmlformats.org/officeDocument/2006/relationships/slide" Target="slides/slide252.xml"/><Relationship Id="rId140" Type="http://schemas.openxmlformats.org/officeDocument/2006/relationships/slide" Target="slides/slide130.xml"/><Relationship Id="rId261" Type="http://schemas.openxmlformats.org/officeDocument/2006/relationships/slide" Target="slides/slide251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7.xml"/><Relationship Id="rId268" Type="http://schemas.openxmlformats.org/officeDocument/2006/relationships/slide" Target="slides/slide258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6.xml"/><Relationship Id="rId267" Type="http://schemas.openxmlformats.org/officeDocument/2006/relationships/slide" Target="slides/slide257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5.xml"/><Relationship Id="rId266" Type="http://schemas.openxmlformats.org/officeDocument/2006/relationships/slide" Target="slides/slide256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4.xml"/><Relationship Id="rId265" Type="http://schemas.openxmlformats.org/officeDocument/2006/relationships/slide" Target="slides/slide255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260" Type="http://schemas.openxmlformats.org/officeDocument/2006/relationships/slide" Target="slides/slide250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259" Type="http://schemas.openxmlformats.org/officeDocument/2006/relationships/slide" Target="slides/slide249.xml"/><Relationship Id="rId137" Type="http://schemas.openxmlformats.org/officeDocument/2006/relationships/slide" Target="slides/slide127.xml"/><Relationship Id="rId258" Type="http://schemas.openxmlformats.org/officeDocument/2006/relationships/slide" Target="slides/slide248.xml"/><Relationship Id="rId132" Type="http://schemas.openxmlformats.org/officeDocument/2006/relationships/slide" Target="slides/slide122.xml"/><Relationship Id="rId253" Type="http://schemas.openxmlformats.org/officeDocument/2006/relationships/slide" Target="slides/slide243.xml"/><Relationship Id="rId131" Type="http://schemas.openxmlformats.org/officeDocument/2006/relationships/slide" Target="slides/slide121.xml"/><Relationship Id="rId252" Type="http://schemas.openxmlformats.org/officeDocument/2006/relationships/slide" Target="slides/slide242.xml"/><Relationship Id="rId130" Type="http://schemas.openxmlformats.org/officeDocument/2006/relationships/slide" Target="slides/slide120.xml"/><Relationship Id="rId251" Type="http://schemas.openxmlformats.org/officeDocument/2006/relationships/slide" Target="slides/slide241.xml"/><Relationship Id="rId250" Type="http://schemas.openxmlformats.org/officeDocument/2006/relationships/slide" Target="slides/slide240.xml"/><Relationship Id="rId136" Type="http://schemas.openxmlformats.org/officeDocument/2006/relationships/slide" Target="slides/slide126.xml"/><Relationship Id="rId257" Type="http://schemas.openxmlformats.org/officeDocument/2006/relationships/slide" Target="slides/slide247.xml"/><Relationship Id="rId135" Type="http://schemas.openxmlformats.org/officeDocument/2006/relationships/slide" Target="slides/slide125.xml"/><Relationship Id="rId256" Type="http://schemas.openxmlformats.org/officeDocument/2006/relationships/slide" Target="slides/slide246.xml"/><Relationship Id="rId134" Type="http://schemas.openxmlformats.org/officeDocument/2006/relationships/slide" Target="slides/slide124.xml"/><Relationship Id="rId255" Type="http://schemas.openxmlformats.org/officeDocument/2006/relationships/slide" Target="slides/slide245.xml"/><Relationship Id="rId133" Type="http://schemas.openxmlformats.org/officeDocument/2006/relationships/slide" Target="slides/slide123.xml"/><Relationship Id="rId254" Type="http://schemas.openxmlformats.org/officeDocument/2006/relationships/slide" Target="slides/slide244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slide" Target="slides/slide162.xml"/><Relationship Id="rId293" Type="http://schemas.openxmlformats.org/officeDocument/2006/relationships/slide" Target="slides/slide283.xml"/><Relationship Id="rId65" Type="http://schemas.openxmlformats.org/officeDocument/2006/relationships/slide" Target="slides/slide55.xml"/><Relationship Id="rId171" Type="http://schemas.openxmlformats.org/officeDocument/2006/relationships/slide" Target="slides/slide161.xml"/><Relationship Id="rId292" Type="http://schemas.openxmlformats.org/officeDocument/2006/relationships/slide" Target="slides/slide282.xml"/><Relationship Id="rId68" Type="http://schemas.openxmlformats.org/officeDocument/2006/relationships/slide" Target="slides/slide58.xml"/><Relationship Id="rId170" Type="http://schemas.openxmlformats.org/officeDocument/2006/relationships/slide" Target="slides/slide160.xml"/><Relationship Id="rId291" Type="http://schemas.openxmlformats.org/officeDocument/2006/relationships/slide" Target="slides/slide281.xml"/><Relationship Id="rId67" Type="http://schemas.openxmlformats.org/officeDocument/2006/relationships/slide" Target="slides/slide57.xml"/><Relationship Id="rId290" Type="http://schemas.openxmlformats.org/officeDocument/2006/relationships/slide" Target="slides/slide280.xml"/><Relationship Id="rId60" Type="http://schemas.openxmlformats.org/officeDocument/2006/relationships/slide" Target="slides/slide50.xml"/><Relationship Id="rId165" Type="http://schemas.openxmlformats.org/officeDocument/2006/relationships/slide" Target="slides/slide155.xml"/><Relationship Id="rId286" Type="http://schemas.openxmlformats.org/officeDocument/2006/relationships/slide" Target="slides/slide276.xml"/><Relationship Id="rId69" Type="http://schemas.openxmlformats.org/officeDocument/2006/relationships/slide" Target="slides/slide59.xml"/><Relationship Id="rId164" Type="http://schemas.openxmlformats.org/officeDocument/2006/relationships/slide" Target="slides/slide154.xml"/><Relationship Id="rId285" Type="http://schemas.openxmlformats.org/officeDocument/2006/relationships/slide" Target="slides/slide275.xml"/><Relationship Id="rId163" Type="http://schemas.openxmlformats.org/officeDocument/2006/relationships/slide" Target="slides/slide153.xml"/><Relationship Id="rId284" Type="http://schemas.openxmlformats.org/officeDocument/2006/relationships/slide" Target="slides/slide274.xml"/><Relationship Id="rId162" Type="http://schemas.openxmlformats.org/officeDocument/2006/relationships/slide" Target="slides/slide152.xml"/><Relationship Id="rId283" Type="http://schemas.openxmlformats.org/officeDocument/2006/relationships/slide" Target="slides/slide273.xml"/><Relationship Id="rId169" Type="http://schemas.openxmlformats.org/officeDocument/2006/relationships/slide" Target="slides/slide159.xml"/><Relationship Id="rId168" Type="http://schemas.openxmlformats.org/officeDocument/2006/relationships/slide" Target="slides/slide158.xml"/><Relationship Id="rId289" Type="http://schemas.openxmlformats.org/officeDocument/2006/relationships/slide" Target="slides/slide279.xml"/><Relationship Id="rId167" Type="http://schemas.openxmlformats.org/officeDocument/2006/relationships/slide" Target="slides/slide157.xml"/><Relationship Id="rId288" Type="http://schemas.openxmlformats.org/officeDocument/2006/relationships/slide" Target="slides/slide278.xml"/><Relationship Id="rId166" Type="http://schemas.openxmlformats.org/officeDocument/2006/relationships/slide" Target="slides/slide156.xml"/><Relationship Id="rId287" Type="http://schemas.openxmlformats.org/officeDocument/2006/relationships/slide" Target="slides/slide277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slide" Target="slides/slide151.xml"/><Relationship Id="rId282" Type="http://schemas.openxmlformats.org/officeDocument/2006/relationships/slide" Target="slides/slide272.xml"/><Relationship Id="rId54" Type="http://schemas.openxmlformats.org/officeDocument/2006/relationships/slide" Target="slides/slide44.xml"/><Relationship Id="rId160" Type="http://schemas.openxmlformats.org/officeDocument/2006/relationships/slide" Target="slides/slide150.xml"/><Relationship Id="rId281" Type="http://schemas.openxmlformats.org/officeDocument/2006/relationships/slide" Target="slides/slide271.xml"/><Relationship Id="rId57" Type="http://schemas.openxmlformats.org/officeDocument/2006/relationships/slide" Target="slides/slide47.xml"/><Relationship Id="rId280" Type="http://schemas.openxmlformats.org/officeDocument/2006/relationships/slide" Target="slides/slide270.xml"/><Relationship Id="rId56" Type="http://schemas.openxmlformats.org/officeDocument/2006/relationships/slide" Target="slides/slide46.xml"/><Relationship Id="rId159" Type="http://schemas.openxmlformats.org/officeDocument/2006/relationships/slide" Target="slides/slide149.xml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275" Type="http://schemas.openxmlformats.org/officeDocument/2006/relationships/slide" Target="slides/slide265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274" Type="http://schemas.openxmlformats.org/officeDocument/2006/relationships/slide" Target="slides/slide264.xml"/><Relationship Id="rId152" Type="http://schemas.openxmlformats.org/officeDocument/2006/relationships/slide" Target="slides/slide142.xml"/><Relationship Id="rId273" Type="http://schemas.openxmlformats.org/officeDocument/2006/relationships/slide" Target="slides/slide263.xml"/><Relationship Id="rId151" Type="http://schemas.openxmlformats.org/officeDocument/2006/relationships/slide" Target="slides/slide141.xml"/><Relationship Id="rId272" Type="http://schemas.openxmlformats.org/officeDocument/2006/relationships/slide" Target="slides/slide262.xml"/><Relationship Id="rId158" Type="http://schemas.openxmlformats.org/officeDocument/2006/relationships/slide" Target="slides/slide148.xml"/><Relationship Id="rId279" Type="http://schemas.openxmlformats.org/officeDocument/2006/relationships/slide" Target="slides/slide269.xml"/><Relationship Id="rId157" Type="http://schemas.openxmlformats.org/officeDocument/2006/relationships/slide" Target="slides/slide147.xml"/><Relationship Id="rId278" Type="http://schemas.openxmlformats.org/officeDocument/2006/relationships/slide" Target="slides/slide268.xml"/><Relationship Id="rId156" Type="http://schemas.openxmlformats.org/officeDocument/2006/relationships/slide" Target="slides/slide146.xml"/><Relationship Id="rId277" Type="http://schemas.openxmlformats.org/officeDocument/2006/relationships/slide" Target="slides/slide267.xml"/><Relationship Id="rId155" Type="http://schemas.openxmlformats.org/officeDocument/2006/relationships/slide" Target="slides/slide145.xml"/><Relationship Id="rId276" Type="http://schemas.openxmlformats.org/officeDocument/2006/relationships/slide" Target="slides/slide266.xml"/><Relationship Id="rId107" Type="http://schemas.openxmlformats.org/officeDocument/2006/relationships/slide" Target="slides/slide97.xml"/><Relationship Id="rId228" Type="http://schemas.openxmlformats.org/officeDocument/2006/relationships/slide" Target="slides/slide218.xml"/><Relationship Id="rId106" Type="http://schemas.openxmlformats.org/officeDocument/2006/relationships/slide" Target="slides/slide96.xml"/><Relationship Id="rId227" Type="http://schemas.openxmlformats.org/officeDocument/2006/relationships/slide" Target="slides/slide217.xml"/><Relationship Id="rId105" Type="http://schemas.openxmlformats.org/officeDocument/2006/relationships/slide" Target="slides/slide95.xml"/><Relationship Id="rId226" Type="http://schemas.openxmlformats.org/officeDocument/2006/relationships/slide" Target="slides/slide216.xml"/><Relationship Id="rId104" Type="http://schemas.openxmlformats.org/officeDocument/2006/relationships/slide" Target="slides/slide94.xml"/><Relationship Id="rId225" Type="http://schemas.openxmlformats.org/officeDocument/2006/relationships/slide" Target="slides/slide215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229" Type="http://schemas.openxmlformats.org/officeDocument/2006/relationships/slide" Target="slides/slide219.xml"/><Relationship Id="rId220" Type="http://schemas.openxmlformats.org/officeDocument/2006/relationships/slide" Target="slides/slide210.xml"/><Relationship Id="rId103" Type="http://schemas.openxmlformats.org/officeDocument/2006/relationships/slide" Target="slides/slide93.xml"/><Relationship Id="rId224" Type="http://schemas.openxmlformats.org/officeDocument/2006/relationships/slide" Target="slides/slide214.xml"/><Relationship Id="rId102" Type="http://schemas.openxmlformats.org/officeDocument/2006/relationships/slide" Target="slides/slide92.xml"/><Relationship Id="rId223" Type="http://schemas.openxmlformats.org/officeDocument/2006/relationships/slide" Target="slides/slide213.xml"/><Relationship Id="rId101" Type="http://schemas.openxmlformats.org/officeDocument/2006/relationships/slide" Target="slides/slide91.xml"/><Relationship Id="rId222" Type="http://schemas.openxmlformats.org/officeDocument/2006/relationships/slide" Target="slides/slide212.xml"/><Relationship Id="rId100" Type="http://schemas.openxmlformats.org/officeDocument/2006/relationships/slide" Target="slides/slide90.xml"/><Relationship Id="rId221" Type="http://schemas.openxmlformats.org/officeDocument/2006/relationships/slide" Target="slides/slide211.xml"/><Relationship Id="rId217" Type="http://schemas.openxmlformats.org/officeDocument/2006/relationships/slide" Target="slides/slide207.xml"/><Relationship Id="rId216" Type="http://schemas.openxmlformats.org/officeDocument/2006/relationships/slide" Target="slides/slide206.xml"/><Relationship Id="rId215" Type="http://schemas.openxmlformats.org/officeDocument/2006/relationships/slide" Target="slides/slide205.xml"/><Relationship Id="rId214" Type="http://schemas.openxmlformats.org/officeDocument/2006/relationships/slide" Target="slides/slide204.xml"/><Relationship Id="rId219" Type="http://schemas.openxmlformats.org/officeDocument/2006/relationships/slide" Target="slides/slide209.xml"/><Relationship Id="rId218" Type="http://schemas.openxmlformats.org/officeDocument/2006/relationships/slide" Target="slides/slide208.xml"/><Relationship Id="rId213" Type="http://schemas.openxmlformats.org/officeDocument/2006/relationships/slide" Target="slides/slide203.xml"/><Relationship Id="rId212" Type="http://schemas.openxmlformats.org/officeDocument/2006/relationships/slide" Target="slides/slide202.xml"/><Relationship Id="rId211" Type="http://schemas.openxmlformats.org/officeDocument/2006/relationships/slide" Target="slides/slide201.xml"/><Relationship Id="rId210" Type="http://schemas.openxmlformats.org/officeDocument/2006/relationships/slide" Target="slides/slide200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249" Type="http://schemas.openxmlformats.org/officeDocument/2006/relationships/slide" Target="slides/slide239.xml"/><Relationship Id="rId127" Type="http://schemas.openxmlformats.org/officeDocument/2006/relationships/slide" Target="slides/slide117.xml"/><Relationship Id="rId248" Type="http://schemas.openxmlformats.org/officeDocument/2006/relationships/slide" Target="slides/slide238.xml"/><Relationship Id="rId126" Type="http://schemas.openxmlformats.org/officeDocument/2006/relationships/slide" Target="slides/slide116.xml"/><Relationship Id="rId247" Type="http://schemas.openxmlformats.org/officeDocument/2006/relationships/slide" Target="slides/slide237.xml"/><Relationship Id="rId121" Type="http://schemas.openxmlformats.org/officeDocument/2006/relationships/slide" Target="slides/slide111.xml"/><Relationship Id="rId242" Type="http://schemas.openxmlformats.org/officeDocument/2006/relationships/slide" Target="slides/slide232.xml"/><Relationship Id="rId120" Type="http://schemas.openxmlformats.org/officeDocument/2006/relationships/slide" Target="slides/slide110.xml"/><Relationship Id="rId241" Type="http://schemas.openxmlformats.org/officeDocument/2006/relationships/slide" Target="slides/slide231.xml"/><Relationship Id="rId240" Type="http://schemas.openxmlformats.org/officeDocument/2006/relationships/slide" Target="slides/slide230.xml"/><Relationship Id="rId125" Type="http://schemas.openxmlformats.org/officeDocument/2006/relationships/slide" Target="slides/slide115.xml"/><Relationship Id="rId246" Type="http://schemas.openxmlformats.org/officeDocument/2006/relationships/slide" Target="slides/slide236.xml"/><Relationship Id="rId124" Type="http://schemas.openxmlformats.org/officeDocument/2006/relationships/slide" Target="slides/slide114.xml"/><Relationship Id="rId245" Type="http://schemas.openxmlformats.org/officeDocument/2006/relationships/slide" Target="slides/slide235.xml"/><Relationship Id="rId123" Type="http://schemas.openxmlformats.org/officeDocument/2006/relationships/slide" Target="slides/slide113.xml"/><Relationship Id="rId244" Type="http://schemas.openxmlformats.org/officeDocument/2006/relationships/slide" Target="slides/slide234.xml"/><Relationship Id="rId122" Type="http://schemas.openxmlformats.org/officeDocument/2006/relationships/slide" Target="slides/slide112.xml"/><Relationship Id="rId243" Type="http://schemas.openxmlformats.org/officeDocument/2006/relationships/slide" Target="slides/slide233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9" Type="http://schemas.openxmlformats.org/officeDocument/2006/relationships/slide" Target="slides/slide89.xml"/><Relationship Id="rId98" Type="http://schemas.openxmlformats.org/officeDocument/2006/relationships/slide" Target="slides/slide88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239" Type="http://schemas.openxmlformats.org/officeDocument/2006/relationships/slide" Target="slides/slide229.xml"/><Relationship Id="rId117" Type="http://schemas.openxmlformats.org/officeDocument/2006/relationships/slide" Target="slides/slide107.xml"/><Relationship Id="rId238" Type="http://schemas.openxmlformats.org/officeDocument/2006/relationships/slide" Target="slides/slide228.xml"/><Relationship Id="rId116" Type="http://schemas.openxmlformats.org/officeDocument/2006/relationships/slide" Target="slides/slide106.xml"/><Relationship Id="rId237" Type="http://schemas.openxmlformats.org/officeDocument/2006/relationships/slide" Target="slides/slide227.xml"/><Relationship Id="rId115" Type="http://schemas.openxmlformats.org/officeDocument/2006/relationships/slide" Target="slides/slide105.xml"/><Relationship Id="rId236" Type="http://schemas.openxmlformats.org/officeDocument/2006/relationships/slide" Target="slides/slide226.xml"/><Relationship Id="rId119" Type="http://schemas.openxmlformats.org/officeDocument/2006/relationships/slide" Target="slides/slide109.xml"/><Relationship Id="rId110" Type="http://schemas.openxmlformats.org/officeDocument/2006/relationships/slide" Target="slides/slide100.xml"/><Relationship Id="rId231" Type="http://schemas.openxmlformats.org/officeDocument/2006/relationships/slide" Target="slides/slide221.xml"/><Relationship Id="rId230" Type="http://schemas.openxmlformats.org/officeDocument/2006/relationships/slide" Target="slides/slide220.xml"/><Relationship Id="rId114" Type="http://schemas.openxmlformats.org/officeDocument/2006/relationships/slide" Target="slides/slide104.xml"/><Relationship Id="rId235" Type="http://schemas.openxmlformats.org/officeDocument/2006/relationships/slide" Target="slides/slide225.xml"/><Relationship Id="rId113" Type="http://schemas.openxmlformats.org/officeDocument/2006/relationships/slide" Target="slides/slide103.xml"/><Relationship Id="rId234" Type="http://schemas.openxmlformats.org/officeDocument/2006/relationships/slide" Target="slides/slide224.xml"/><Relationship Id="rId112" Type="http://schemas.openxmlformats.org/officeDocument/2006/relationships/slide" Target="slides/slide102.xml"/><Relationship Id="rId233" Type="http://schemas.openxmlformats.org/officeDocument/2006/relationships/slide" Target="slides/slide223.xml"/><Relationship Id="rId111" Type="http://schemas.openxmlformats.org/officeDocument/2006/relationships/slide" Target="slides/slide101.xml"/><Relationship Id="rId232" Type="http://schemas.openxmlformats.org/officeDocument/2006/relationships/slide" Target="slides/slide222.xml"/><Relationship Id="rId305" Type="http://schemas.openxmlformats.org/officeDocument/2006/relationships/slide" Target="slides/slide295.xml"/><Relationship Id="rId304" Type="http://schemas.openxmlformats.org/officeDocument/2006/relationships/slide" Target="slides/slide294.xml"/><Relationship Id="rId303" Type="http://schemas.openxmlformats.org/officeDocument/2006/relationships/slide" Target="slides/slide293.xml"/><Relationship Id="rId302" Type="http://schemas.openxmlformats.org/officeDocument/2006/relationships/slide" Target="slides/slide292.xml"/><Relationship Id="rId309" Type="http://schemas.openxmlformats.org/officeDocument/2006/relationships/slide" Target="slides/slide299.xml"/><Relationship Id="rId308" Type="http://schemas.openxmlformats.org/officeDocument/2006/relationships/slide" Target="slides/slide298.xml"/><Relationship Id="rId307" Type="http://schemas.openxmlformats.org/officeDocument/2006/relationships/slide" Target="slides/slide297.xml"/><Relationship Id="rId306" Type="http://schemas.openxmlformats.org/officeDocument/2006/relationships/slide" Target="slides/slide296.xml"/><Relationship Id="rId301" Type="http://schemas.openxmlformats.org/officeDocument/2006/relationships/slide" Target="slides/slide291.xml"/><Relationship Id="rId300" Type="http://schemas.openxmlformats.org/officeDocument/2006/relationships/slide" Target="slides/slide290.xml"/><Relationship Id="rId206" Type="http://schemas.openxmlformats.org/officeDocument/2006/relationships/slide" Target="slides/slide196.xml"/><Relationship Id="rId327" Type="http://schemas.openxmlformats.org/officeDocument/2006/relationships/slide" Target="slides/slide317.xml"/><Relationship Id="rId205" Type="http://schemas.openxmlformats.org/officeDocument/2006/relationships/slide" Target="slides/slide195.xml"/><Relationship Id="rId326" Type="http://schemas.openxmlformats.org/officeDocument/2006/relationships/slide" Target="slides/slide316.xml"/><Relationship Id="rId204" Type="http://schemas.openxmlformats.org/officeDocument/2006/relationships/slide" Target="slides/slide194.xml"/><Relationship Id="rId325" Type="http://schemas.openxmlformats.org/officeDocument/2006/relationships/slide" Target="slides/slide315.xml"/><Relationship Id="rId203" Type="http://schemas.openxmlformats.org/officeDocument/2006/relationships/slide" Target="slides/slide193.xml"/><Relationship Id="rId324" Type="http://schemas.openxmlformats.org/officeDocument/2006/relationships/slide" Target="slides/slide314.xml"/><Relationship Id="rId209" Type="http://schemas.openxmlformats.org/officeDocument/2006/relationships/slide" Target="slides/slide199.xml"/><Relationship Id="rId208" Type="http://schemas.openxmlformats.org/officeDocument/2006/relationships/slide" Target="slides/slide198.xml"/><Relationship Id="rId207" Type="http://schemas.openxmlformats.org/officeDocument/2006/relationships/slide" Target="slides/slide197.xml"/><Relationship Id="rId328" Type="http://schemas.openxmlformats.org/officeDocument/2006/relationships/slide" Target="slides/slide318.xml"/><Relationship Id="rId202" Type="http://schemas.openxmlformats.org/officeDocument/2006/relationships/slide" Target="slides/slide192.xml"/><Relationship Id="rId323" Type="http://schemas.openxmlformats.org/officeDocument/2006/relationships/slide" Target="slides/slide313.xml"/><Relationship Id="rId201" Type="http://schemas.openxmlformats.org/officeDocument/2006/relationships/slide" Target="slides/slide191.xml"/><Relationship Id="rId322" Type="http://schemas.openxmlformats.org/officeDocument/2006/relationships/slide" Target="slides/slide312.xml"/><Relationship Id="rId200" Type="http://schemas.openxmlformats.org/officeDocument/2006/relationships/slide" Target="slides/slide190.xml"/><Relationship Id="rId321" Type="http://schemas.openxmlformats.org/officeDocument/2006/relationships/slide" Target="slides/slide311.xml"/><Relationship Id="rId320" Type="http://schemas.openxmlformats.org/officeDocument/2006/relationships/slide" Target="slides/slide310.xml"/><Relationship Id="rId316" Type="http://schemas.openxmlformats.org/officeDocument/2006/relationships/slide" Target="slides/slide306.xml"/><Relationship Id="rId315" Type="http://schemas.openxmlformats.org/officeDocument/2006/relationships/slide" Target="slides/slide305.xml"/><Relationship Id="rId314" Type="http://schemas.openxmlformats.org/officeDocument/2006/relationships/slide" Target="slides/slide304.xml"/><Relationship Id="rId313" Type="http://schemas.openxmlformats.org/officeDocument/2006/relationships/slide" Target="slides/slide303.xml"/><Relationship Id="rId319" Type="http://schemas.openxmlformats.org/officeDocument/2006/relationships/slide" Target="slides/slide309.xml"/><Relationship Id="rId318" Type="http://schemas.openxmlformats.org/officeDocument/2006/relationships/slide" Target="slides/slide308.xml"/><Relationship Id="rId317" Type="http://schemas.openxmlformats.org/officeDocument/2006/relationships/slide" Target="slides/slide307.xml"/><Relationship Id="rId312" Type="http://schemas.openxmlformats.org/officeDocument/2006/relationships/slide" Target="slides/slide302.xml"/><Relationship Id="rId311" Type="http://schemas.openxmlformats.org/officeDocument/2006/relationships/slide" Target="slides/slide301.xml"/><Relationship Id="rId310" Type="http://schemas.openxmlformats.org/officeDocument/2006/relationships/slide" Target="slides/slide30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rHonltF77zI" TargetMode="Externa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andrew.chamberlain/a-simple-explanation-of-why-lagrange-multipliers-works-253e2cdcbf74" TargetMode="Externa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ritannica.com/science/statistics/Random-variables-and-probability-distributions" TargetMode="Externa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chnologynetworks.com/analysis/articles/sensitivity-vs-specificity-318222" TargetMode="Externa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tatisticssolutions.com/chi-square-goodness-of-fit-test/" TargetMode="Externa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478b10473_0_8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6478b10473_0_8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478b10473_0_8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6478b10473_0_8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63972425d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63972425d2_0_7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63972425d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63972425d2_0_14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3972425d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63972425d2_0_2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3972425d2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63972425d2_0_5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63972425d2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63972425d2_0_6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63972425d2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63972425d2_0_7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3972425d2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g63972425d2_0_85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3972425d2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63972425d2_0_7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478b10473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478b10473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63972425d2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63972425d2_0_10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478b10473_0_8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6478b10473_0_8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3972425d2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g63972425d2_0_11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63972425d2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g63972425d2_0_117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63972425d2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g63972425d2_0_124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3972425d2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g63972425d2_0_131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3972425d2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g63972425d2_0_13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63972425d2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63972425d2_0_145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63972425d2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g63972425d2_0_152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3972425d2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g63972425d2_0_18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3972425d2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63972425d2_0_15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63972425d2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63972425d2_0_16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478b10473_0_9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6478b10473_0_9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63972425d2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g63972425d2_0_17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478b10473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478b10473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3972425d2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63972425d2_0_191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63972425d2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g63972425d2_0_19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63972425d2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g63972425d2_0_205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64c5cc56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64c5cc56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64c5cc561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g64c5cc561e_0_1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3972425d2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63972425d2_0_212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63972425d2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g63972425d2_0_21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63972425d2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g63972425d2_0_22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478b10473_0_9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6478b10473_0_9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3972425d2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g63972425d2_0_23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63972425d2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g63972425d2_0_24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64c5cc561e_1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64c5cc561e_1_475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64c5cc561e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64c5cc561e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64c5cc561e_1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64c5cc561e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64c5cc561e_1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64c5cc561e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6c519384e8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g6c519384e8_1_94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63972425d2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g63972425d2_0_254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7aacdc86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7aacdc86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7aacdc8606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g7aacdc8606_1_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478b10473_0_9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6478b10473_0_9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7aacdc8606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g7aacdc8606_1_1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7aacdc8606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g7aacdc8606_1_2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7aacdc8606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g7aacdc8606_1_27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aacdc8606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g7aacdc8606_1_34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7aacdc8606_1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g7aacdc8606_1_41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7aacdc8606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g7aacdc8606_1_4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7aacdc8606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g7aacdc8606_1_55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aacdc8606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https://www.youtube.com/watch?v=rHonltF77zI</a:t>
            </a:r>
            <a:r>
              <a:rPr lang="en"/>
              <a:t> </a:t>
            </a:r>
            <a:endParaRPr/>
          </a:p>
        </p:txBody>
      </p:sp>
      <p:sp>
        <p:nvSpPr>
          <p:cNvPr id="1557" name="Google Shape;1557;g7aacdc8606_1_62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7b4e3bc59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7b4e3bc59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6478b10473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6478b10473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478b10473_0_9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6478b10473_0_9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63972425d2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g63972425d2_0_345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63972425d2_0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g63972425d2_0_33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63972425d2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g63972425d2_0_352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63972425d2_0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g63972425d2_0_35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6c3075e1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6c3075e1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6c3075e16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6c3075e16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6c3075e168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6c3075e168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64d589c875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g64d589c875_0_47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64d589c875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64d589c875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64d589c875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64d589c875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478b10473_0_9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6478b10473_0_9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3972425d2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g63972425d2_0_36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7b4e3bc59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7b4e3bc59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b4e3bc59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b4e3bc59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7b4e3bc59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7b4e3bc59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7b4e3bc59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7b4e3bc59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7b4e3bc59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7b4e3bc59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7b4e3bc59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7b4e3bc59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63972425d2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g63972425d2_0_37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3972425d2_0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g63972425d2_0_38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6c3075e168_1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6c3075e168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478b10473_0_9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6478b10473_0_9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6c3075e168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6c3075e168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6c3075e168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6c3075e168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6c3075e168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6c3075e168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6c3075e168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6c3075e168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6c3075e168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6c3075e168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6c3075e168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6c3075e168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6c3075e168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6c3075e168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6c3075e168_1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6c3075e168_1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c3075e168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c3075e168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c3075e168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c3075e168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478b10473_0_9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6478b10473_0_9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6c3075e168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6c3075e168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6c3075e168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6c3075e168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7aacdc8606_1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g7aacdc8606_1_151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7aacdc8606_1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g7aacdc8606_1_155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7aacdc8606_1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g7aacdc8606_1_162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7aacdc8606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7aacdc8606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7aacdc8606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7aacdc8606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7aacdc8606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7aacdc8606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7aacdc8606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7aacdc8606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6c35c41d3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6c35c41d3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478b10473_0_9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6478b10473_0_9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7aacdc8606_1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g7aacdc8606_1_184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7b513d960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7b513d960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7b513d960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7b513d960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c519384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c519384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6478b1047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6478b1047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6478b10473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g6478b10473_0_92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6478b10473_0_9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9" name="Google Shape;1889;g6478b10473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g6478b10473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64c5cc561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64c5cc561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64c5cc561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64c5cc561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64c5cc561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64c5cc561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478b10473_0_8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6478b10473_0_8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6478b10473_0_8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478b10473_0_9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6478b10473_0_9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64c5cc561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64c5cc561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4c5cc561e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g64c5cc561e_0_257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64d589c87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64d589c87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4c5cc561e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4c5cc561e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4c5cc561e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4c5cc561e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64c5cc561e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64c5cc561e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64c5cc561e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64c5cc561e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7b82671077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7b82671077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7b788f493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7b788f493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7b788f493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7b788f493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478b10473_0_9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6478b10473_0_9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7b788f49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7b788f49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7b82671077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7b8267107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7b82671077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g7b82671077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7b82671077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g7b82671077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6c3075e168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6c3075e168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805e74ee93f91c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3805e74ee93f91c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6478b10473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6478b10473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64d589c87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64d589c87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64d589c87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64d589c87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64d589c87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64d589c87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478b10473_0_9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6478b10473_0_9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64d589c87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64d589c87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6c519384e8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6c519384e8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7b82671077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7b82671077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6478b10473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g6478b10473_0_18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6c519384e8_1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g6c519384e8_1_102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6478b10473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g6478b10473_0_19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6c519384e8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6c519384e8_1_1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6c519384e8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g6c519384e8_1_3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6c519384e8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g6c519384e8_1_4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6c519384e8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g6c519384e8_1_47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478b10473_0_9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6478b10473_0_9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6c519384e8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g6c519384e8_1_54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c519384e8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g6c519384e8_1_61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c519384e8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g6c519384e8_1_6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64c5cc561e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64c5cc561e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6c519384e8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g6c519384e8_1_7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6c519384e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6c519384e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https://medium.com/@andrew.chamberlain/a-simple-explanation-of-why-lagrange-multipliers-works-253e2cdcbf74</a:t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6c519384e8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6c519384e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64d589c87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64d589c87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4d589c875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g64d589c875_0_12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64d589c875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g64d589c875_0_13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478b10473_0_9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6478b10473_0_9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64d589c875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g64d589c875_0_137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64d589c875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g64d589c875_0_144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64d589c875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g64d589c875_0_28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64d589c875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g64d589c875_0_151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64d589c875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g64d589c875_0_15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64d589c87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64d589c87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4d589c87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4d589c87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https://www.britannica.com/science/statistics/Random-variables-and-probability-distributions</a:t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64d589c875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g64d589c875_0_17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64d589c87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64d589c87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64d589c87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64d589c87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478b10473_0_9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6478b10473_0_9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64d589c87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64d589c87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64d589c875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g64d589c875_0_201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64d589c875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g64d589c875_0_20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64d589c87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64d589c87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64d589c87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64d589c87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64d589c87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64d589c87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64d589c875_0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g64d589c875_0_23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64d589c875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g64d589c875_0_24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64d589c87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64d589c87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50478835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50478835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478b10473_0_10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6478b10473_0_10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7b8267107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7b8267107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7b8267107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7b8267107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7b8267107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7b8267107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Function of the parameters of a statistical model, given specific observed data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Probability describes the plausibility of a random outcome, without reference to any observed data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Likelihood describes the plausibility of a model parameter value, given specific observed data.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7b8267107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7b8267107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7b8267107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7b8267107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7b8267107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7b8267107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7b8267107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7b8267107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7b82671077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g7b82671077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7b82671077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g7b82671077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7b82671077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g7b82671077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478b10473_0_10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6478b10473_0_10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0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7b82671077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g7b82671077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7b82671077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Google Shape;2440;g7b82671077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6478b10473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6478b10473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6478b10473_0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g6478b10473_0_25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64d589c87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64d589c87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64d589c87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64d589c87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64d589c87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64d589c87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6478b10473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g6478b10473_0_26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64d589c875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g64d589c875_0_29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64d589c87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64d589c87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478b10473_0_10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6478b10473_0_10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6478b10473_0_10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6c3075e168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g6c3075e168_1_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6478b10473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g6478b10473_0_277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64d589c875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g64d589c875_0_402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64d589c87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64d589c87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64ee2ead6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64ee2ead6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https://www.technologynetworks.com/analysis/articles/sensitivity-vs-specificity-318222</a:t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64d589c875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64d589c875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64ee2ead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64ee2ead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64d5aab5b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64d5aab5b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64d5aab5b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64d5aab5b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64d589c875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g64d589c875_0_27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478b10473_0_10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6478b10473_0_10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64d589c875_0_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g64d589c875_0_37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64d589c875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g64d589c875_0_38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64d589c875_0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g64d589c875_0_39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64d589c875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64d589c875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64d5aab5b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64d5aab5b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https://www.statisticssolutions.com/chi-square-goodness-of-fit-test/</a:t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64d589c875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64d589c875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6478b10473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6478b10473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6478b10473_0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g6478b10473_0_409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6478b10473_0_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g6478b10473_0_416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64c5cc561e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64c5cc561e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478b10473_0_8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6478b10473_0_8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478b10473_0_10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6478b10473_0_10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64c5cc561e_1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g64c5cc561e_1_372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6478b10473_0_7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g6478b10473_0_79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6478b10473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6478b10473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6478b10473_0_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g6478b10473_0_43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6478b10473_0_4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g6478b10473_0_431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6478b10473_0_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g6478b10473_0_445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g6478b10473_0_48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1" name="Google Shape;2701;g6478b10473_0_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g6478b10473_0_4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6478b10473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g6478b10473_0_488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6478b10473_0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g6478b10473_0_53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6478b10473_0_16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g6478b10473_0_16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478b10473_0_10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6478b10473_0_10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6478b10473_0_17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g6478b10473_0_17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650478835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650478835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8be758a6162e64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8be758a6162e64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6478b10473_0_17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g6478b10473_0_17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6478b10473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g6478b10473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g6478b10473_0_17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g6478b10473_0_17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65047883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65047883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650478835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650478835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650478835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65047883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478b10473_0_10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6478b10473_0_10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478b10473_0_10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6478b10473_0_10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6478b10473_0_10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6478b10473_0_10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478b10473_0_10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6478b10473_0_10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478b10473_0_10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6478b10473_0_10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478b10473_0_10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6478b10473_0_10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478b10473_0_10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6478b10473_0_10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478b10473_0_10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6478b10473_0_10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478b10473_0_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6478b10473_0_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6478b10473_0_8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854eb3cdce336fe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6854eb3cdce336fe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930d56863a53ec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3930d56863a53ec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930d56863a53ec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3930d56863a53ec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930d56863a53ec4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g3930d56863a53ec4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930d56863a53ec4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3930d56863a53ec4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930d56863a53ec4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g3930d56863a53ec4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930d56863a53ec4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3930d56863a53ec4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930d56863a53ec4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g3930d56863a53ec4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930d56863a53ec4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g3930d56863a53ec4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930d56863a53ec4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3930d56863a53ec4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478b10473_0_8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6478b10473_0_8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930d56863a53ec4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3930d56863a53ec4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930d56863a53ec4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g3930d56863a53ec4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930d56863a53ec4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3930d56863a53ec4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930d56863a53ec4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g3930d56863a53ec4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930d56863a53ec4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3930d56863a53ec4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4d589c8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64d589c8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4d589c875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64d589c875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4d589c87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64d589c87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4d589c875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64d589c875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64d589c87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64d589c87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478b10473_0_8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6478b10473_0_8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64d589c875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64d589c875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4d589c87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64d589c87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4d589c875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64d589c875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64d589c875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64d589c875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64d589c875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64d589c875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4d589c875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64d589c875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33e50d0b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633e50d0b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633e50d0b2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633e50d0b2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633e50d0b2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633e50d0b2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633e50d0b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633e50d0b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478b10473_0_8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6478b10473_0_8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33e50d0b2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633e50d0b2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33e50d0b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g633e50d0b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633e50d0b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633e50d0b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633e50d0b2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633e50d0b2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33e50d0b2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633e50d0b2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633e50d0b2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633e50d0b2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633e50d0b2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633e50d0b2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33e50d0b2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633e50d0b2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33e50d0b2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633e50d0b2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633e50d0b2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633e50d0b2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478b10473_0_8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6478b10473_0_8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b788f493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g7b788f493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633e50d0b2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633e50d0b2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633e50d0b2_0_2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633e50d0b2_0_2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64d589c875_0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64d589c875_0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4d589c875_0_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64d589c875_0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64d589c875_0_4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64d589c875_0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64d589c875_0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g64d589c875_0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b788f493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b788f493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64d589c875_0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64d589c875_0_4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7b826710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7b826710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478b10473_0_8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6478b10473_0_8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7b82671077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7b82671077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b8267107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7b8267107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7b8267107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7b8267107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b8267107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7b8267107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7b82671077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g7b82671077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b82671077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7b82671077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7b82671077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7b82671077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6478b10473_0_1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g6478b10473_0_1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6478b10473_0_1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6478b10473_0_1183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63972425d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63972425d2_0_0:notes"/>
          <p:cNvSpPr/>
          <p:nvPr>
            <p:ph idx="2" type="sldImg"/>
          </p:nvPr>
        </p:nvSpPr>
        <p:spPr>
          <a:xfrm>
            <a:off x="686396" y="1143000"/>
            <a:ext cx="548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2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25" lIns="72875" spcFirstLastPara="1" rIns="72875" wrap="square" tIns="36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2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/>
        </p:nvSpPr>
        <p:spPr>
          <a:xfrm rot="-1837393">
            <a:off x="3971788" y="2380238"/>
            <a:ext cx="3272148" cy="529152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b="0" i="0" lang="en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0" y="273844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 rot="5400000">
            <a:off x="2940160" y="-942281"/>
            <a:ext cx="32637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8651" y="1369219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629155" y="1369219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629842" y="1260873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25" lIns="72875" spcFirstLastPara="1" rIns="72875" wrap="square" tIns="36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629842" y="1878807"/>
            <a:ext cx="38682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4629155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25" lIns="72875" spcFirstLastPara="1" rIns="72875" wrap="square" tIns="36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1" sz="19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300"/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4629155" y="1878807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887396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3937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  <a:defRPr sz="2600"/>
            </a:lvl1pPr>
            <a:lvl2pPr indent="-3683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2pPr>
            <a:lvl3pPr indent="-3492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3pPr>
            <a:lvl4pPr indent="-3302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indent="-3302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/>
          <p:nvPr>
            <p:ph idx="2" type="pic"/>
          </p:nvPr>
        </p:nvSpPr>
        <p:spPr>
          <a:xfrm>
            <a:off x="3887396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535006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1349483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1" y="2738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" type="subTitle"/>
          </p:nvPr>
        </p:nvSpPr>
        <p:spPr>
          <a:xfrm>
            <a:off x="1143001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55" name="Google Shape;155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/>
        </p:nvSpPr>
        <p:spPr>
          <a:xfrm rot="-2198204">
            <a:off x="3853341" y="2400800"/>
            <a:ext cx="3509069" cy="4882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 rot="5400000">
            <a:off x="2940301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9841" y="1260873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81" name="Google Shape;181;p3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3" type="body"/>
          </p:nvPr>
        </p:nvSpPr>
        <p:spPr>
          <a:xfrm>
            <a:off x="4629150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183" name="Google Shape;183;p3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83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indent="-34925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indent="-3302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90" name="Google Shape;190;p35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/>
          <p:nvPr>
            <p:ph idx="2" type="pic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98" name="Google Shape;198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4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1" y="2738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4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4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1143001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236" name="Google Shape;236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" name="Google Shape;237;p43"/>
          <p:cNvSpPr txBox="1"/>
          <p:nvPr/>
        </p:nvSpPr>
        <p:spPr>
          <a:xfrm rot="-2198204">
            <a:off x="3853341" y="2400800"/>
            <a:ext cx="3509069" cy="4882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44"/>
          <p:cNvSpPr txBox="1"/>
          <p:nvPr>
            <p:ph idx="1" type="body"/>
          </p:nvPr>
        </p:nvSpPr>
        <p:spPr>
          <a:xfrm rot="5400000">
            <a:off x="2940301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3" name="Google Shape;243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45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4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5" name="Google Shape;255;p4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6" name="Google Shape;256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4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7"/>
          <p:cNvSpPr txBox="1"/>
          <p:nvPr>
            <p:ph idx="1" type="body"/>
          </p:nvPr>
        </p:nvSpPr>
        <p:spPr>
          <a:xfrm>
            <a:off x="629841" y="1260873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262" name="Google Shape;262;p47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47"/>
          <p:cNvSpPr txBox="1"/>
          <p:nvPr>
            <p:ph idx="3" type="body"/>
          </p:nvPr>
        </p:nvSpPr>
        <p:spPr>
          <a:xfrm>
            <a:off x="4629150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264" name="Google Shape;264;p47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5" name="Google Shape;265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4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/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48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83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indent="-34925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indent="-3302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271" name="Google Shape;271;p48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272" name="Google Shape;272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4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49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49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279" name="Google Shape;279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4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5" name="Google Shape;285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5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53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53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53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/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54"/>
          <p:cNvSpPr txBox="1"/>
          <p:nvPr>
            <p:ph idx="1" type="body"/>
          </p:nvPr>
        </p:nvSpPr>
        <p:spPr>
          <a:xfrm>
            <a:off x="0" y="273844"/>
            <a:ext cx="7887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54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54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54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55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5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56"/>
          <p:cNvSpPr txBox="1"/>
          <p:nvPr>
            <p:ph idx="1" type="body"/>
          </p:nvPr>
        </p:nvSpPr>
        <p:spPr>
          <a:xfrm>
            <a:off x="628669" y="1369219"/>
            <a:ext cx="3886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7" name="Google Shape;317;p56"/>
          <p:cNvSpPr txBox="1"/>
          <p:nvPr>
            <p:ph idx="2" type="body"/>
          </p:nvPr>
        </p:nvSpPr>
        <p:spPr>
          <a:xfrm>
            <a:off x="4629287" y="1369219"/>
            <a:ext cx="3886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56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6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6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/>
          <p:nvPr>
            <p:ph type="ctrTitle"/>
          </p:nvPr>
        </p:nvSpPr>
        <p:spPr>
          <a:xfrm>
            <a:off x="1143034" y="841772"/>
            <a:ext cx="68583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57"/>
          <p:cNvSpPr txBox="1"/>
          <p:nvPr>
            <p:ph idx="1" type="subTitle"/>
          </p:nvPr>
        </p:nvSpPr>
        <p:spPr>
          <a:xfrm>
            <a:off x="1143034" y="2701528"/>
            <a:ext cx="68583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324" name="Google Shape;324;p57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57"/>
          <p:cNvSpPr txBox="1"/>
          <p:nvPr/>
        </p:nvSpPr>
        <p:spPr>
          <a:xfrm rot="-2198204">
            <a:off x="3853395" y="2404091"/>
            <a:ext cx="3509069" cy="4873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7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57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/>
          <p:nvPr>
            <p:ph type="title"/>
          </p:nvPr>
        </p:nvSpPr>
        <p:spPr>
          <a:xfrm>
            <a:off x="623906" y="1282304"/>
            <a:ext cx="7887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58"/>
          <p:cNvSpPr txBox="1"/>
          <p:nvPr>
            <p:ph idx="1" type="body"/>
          </p:nvPr>
        </p:nvSpPr>
        <p:spPr>
          <a:xfrm>
            <a:off x="623906" y="3442098"/>
            <a:ext cx="7887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58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58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58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type="title"/>
          </p:nvPr>
        </p:nvSpPr>
        <p:spPr>
          <a:xfrm>
            <a:off x="629860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59"/>
          <p:cNvSpPr txBox="1"/>
          <p:nvPr>
            <p:ph idx="1" type="body"/>
          </p:nvPr>
        </p:nvSpPr>
        <p:spPr>
          <a:xfrm>
            <a:off x="629860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337" name="Google Shape;337;p59"/>
          <p:cNvSpPr txBox="1"/>
          <p:nvPr>
            <p:ph idx="2" type="body"/>
          </p:nvPr>
        </p:nvSpPr>
        <p:spPr>
          <a:xfrm>
            <a:off x="629860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8" name="Google Shape;338;p59"/>
          <p:cNvSpPr txBox="1"/>
          <p:nvPr>
            <p:ph idx="3" type="body"/>
          </p:nvPr>
        </p:nvSpPr>
        <p:spPr>
          <a:xfrm>
            <a:off x="4629287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1pPr>
            <a:lvl2pPr indent="-2286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2pPr>
            <a:lvl3pPr indent="-228600" lvl="2" marL="13716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/>
            </a:lvl9pPr>
          </a:lstStyle>
          <a:p/>
        </p:txBody>
      </p:sp>
      <p:sp>
        <p:nvSpPr>
          <p:cNvPr id="339" name="Google Shape;339;p59"/>
          <p:cNvSpPr txBox="1"/>
          <p:nvPr>
            <p:ph idx="4" type="body"/>
          </p:nvPr>
        </p:nvSpPr>
        <p:spPr>
          <a:xfrm>
            <a:off x="4629287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0" name="Google Shape;340;p59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59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59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/>
          <p:nvPr>
            <p:ph type="title"/>
          </p:nvPr>
        </p:nvSpPr>
        <p:spPr>
          <a:xfrm>
            <a:off x="629860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5" name="Google Shape;345;p60"/>
          <p:cNvSpPr txBox="1"/>
          <p:nvPr>
            <p:ph idx="1" type="body"/>
          </p:nvPr>
        </p:nvSpPr>
        <p:spPr>
          <a:xfrm>
            <a:off x="3887507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8300" lvl="0" marL="457200" rtl="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indent="-34925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indent="-330200" lvl="2" marL="13716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346" name="Google Shape;346;p60"/>
          <p:cNvSpPr txBox="1"/>
          <p:nvPr>
            <p:ph idx="2" type="body"/>
          </p:nvPr>
        </p:nvSpPr>
        <p:spPr>
          <a:xfrm>
            <a:off x="62986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347" name="Google Shape;347;p60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60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60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629860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61"/>
          <p:cNvSpPr/>
          <p:nvPr>
            <p:ph idx="2" type="pic"/>
          </p:nvPr>
        </p:nvSpPr>
        <p:spPr>
          <a:xfrm>
            <a:off x="3887507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" name="Google Shape;353;p61"/>
          <p:cNvSpPr txBox="1"/>
          <p:nvPr>
            <p:ph idx="1" type="body"/>
          </p:nvPr>
        </p:nvSpPr>
        <p:spPr>
          <a:xfrm>
            <a:off x="62986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354" name="Google Shape;354;p61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61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61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 rot="5400000">
            <a:off x="2940404" y="-942581"/>
            <a:ext cx="3263400" cy="7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0" name="Google Shape;360;p62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62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62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3"/>
          <p:cNvSpPr txBox="1"/>
          <p:nvPr>
            <p:ph type="title"/>
          </p:nvPr>
        </p:nvSpPr>
        <p:spPr>
          <a:xfrm rot="5400000">
            <a:off x="5350304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63"/>
          <p:cNvSpPr txBox="1"/>
          <p:nvPr>
            <p:ph idx="1" type="body"/>
          </p:nvPr>
        </p:nvSpPr>
        <p:spPr>
          <a:xfrm rot="5400000">
            <a:off x="134966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6" name="Google Shape;366;p63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7" name="Google Shape;367;p63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63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p64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64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  <a:defRPr b="0" i="0" sz="3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1" y="1369219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92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52"/>
          <p:cNvSpPr txBox="1"/>
          <p:nvPr>
            <p:ph idx="1" type="body"/>
          </p:nvPr>
        </p:nvSpPr>
        <p:spPr>
          <a:xfrm>
            <a:off x="628669" y="1369219"/>
            <a:ext cx="7887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Google Shape;296;p52"/>
          <p:cNvSpPr txBox="1"/>
          <p:nvPr>
            <p:ph idx="10" type="dt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11" type="ftr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12" type="sldNum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2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9.png"/><Relationship Id="rId4" Type="http://schemas.openxmlformats.org/officeDocument/2006/relationships/image" Target="../media/image10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6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3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6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4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4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8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5.png"/><Relationship Id="rId4" Type="http://schemas.openxmlformats.org/officeDocument/2006/relationships/image" Target="../media/image13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6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www.youtube.com/watch?v=kYB8IZa5AuE&amp;feature=youtu.b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4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8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9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5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5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5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6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8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62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64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6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49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3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5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54.png"/><Relationship Id="rId4" Type="http://schemas.openxmlformats.org/officeDocument/2006/relationships/image" Target="../media/image15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55.png"/><Relationship Id="rId4" Type="http://schemas.openxmlformats.org/officeDocument/2006/relationships/image" Target="../media/image16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5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6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59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68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6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6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9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8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91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7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9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0.xml"/><Relationship Id="rId3" Type="http://schemas.openxmlformats.org/officeDocument/2006/relationships/hyperlink" Target="http://pandas.pydata.org/pandas-docs/stable/generated/pandas.DataFrame.rolling.html" TargetMode="External"/><Relationship Id="rId4" Type="http://schemas.openxmlformats.org/officeDocument/2006/relationships/image" Target="../media/image170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72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26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73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74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71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80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75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77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7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79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81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88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3.xml"/><Relationship Id="rId3" Type="http://schemas.openxmlformats.org/officeDocument/2006/relationships/hyperlink" Target="https://www.youtube.com/watch?v=azXCzI57Yfc" TargetMode="Externa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26.jp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82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6.xml"/><Relationship Id="rId3" Type="http://schemas.openxmlformats.org/officeDocument/2006/relationships/hyperlink" Target="https://youtu.be/WUvTyaaNkzM" TargetMode="Externa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84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9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8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8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96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87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89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99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93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03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54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53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9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77.png"/><Relationship Id="rId4" Type="http://schemas.openxmlformats.org/officeDocument/2006/relationships/image" Target="../media/image292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97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95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94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26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04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8.xml"/><Relationship Id="rId3" Type="http://schemas.openxmlformats.org/officeDocument/2006/relationships/hyperlink" Target="https://www.youtube.com/watch?v=tIpKfDc295M&amp;list=PLSQl0a2vh4HC5feHa6Rc5c0wbRTx56nF7&amp;index=19" TargetMode="Externa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9.xml"/><Relationship Id="rId3" Type="http://schemas.openxmlformats.org/officeDocument/2006/relationships/hyperlink" Target="https://www.youtube.com/watch?v=_-02ze7tf08&amp;list=PLSQl0a2vh4HC5feHa6Rc5c0wbRTx56nF7&amp;index=20" TargetMode="External"/><Relationship Id="rId4" Type="http://schemas.openxmlformats.org/officeDocument/2006/relationships/hyperlink" Target="https://mathinsight.org/derivative_matrix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15.png"/><Relationship Id="rId4" Type="http://schemas.openxmlformats.org/officeDocument/2006/relationships/image" Target="../media/image202.gif"/><Relationship Id="rId5" Type="http://schemas.openxmlformats.org/officeDocument/2006/relationships/image" Target="../media/image200.gif"/><Relationship Id="rId6" Type="http://schemas.openxmlformats.org/officeDocument/2006/relationships/image" Target="../media/image198.gif"/><Relationship Id="rId7" Type="http://schemas.openxmlformats.org/officeDocument/2006/relationships/image" Target="../media/image201.gif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44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67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06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05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41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07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09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08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12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11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13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3.xml"/><Relationship Id="rId3" Type="http://schemas.openxmlformats.org/officeDocument/2006/relationships/hyperlink" Target="http://mathworld.wolfram.com/Algorithm.html" TargetMode="External"/><Relationship Id="rId4" Type="http://schemas.openxmlformats.org/officeDocument/2006/relationships/hyperlink" Target="http://mathworld.wolfram.com/LocalMinimum.html" TargetMode="External"/><Relationship Id="rId5" Type="http://schemas.openxmlformats.org/officeDocument/2006/relationships/hyperlink" Target="https://www.youtube.com/watch?v=TEB2z7ZlRAw&amp;t=7s" TargetMode="Externa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4.xml"/><Relationship Id="rId3" Type="http://schemas.openxmlformats.org/officeDocument/2006/relationships/hyperlink" Target="https://en.wikipedia.org/wiki/Function_(mathematics)" TargetMode="External"/><Relationship Id="rId4" Type="http://schemas.openxmlformats.org/officeDocument/2006/relationships/image" Target="../media/image239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16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14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26.jp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28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22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20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17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21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18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26.png"/><Relationship Id="rId4" Type="http://schemas.openxmlformats.org/officeDocument/2006/relationships/image" Target="../media/image219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25.png"/><Relationship Id="rId4" Type="http://schemas.openxmlformats.org/officeDocument/2006/relationships/image" Target="../media/image234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23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26.jp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229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238.png"/><Relationship Id="rId4" Type="http://schemas.openxmlformats.org/officeDocument/2006/relationships/image" Target="../media/image240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233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230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231.pn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232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236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237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9.xml"/><Relationship Id="rId3" Type="http://schemas.openxmlformats.org/officeDocument/2006/relationships/hyperlink" Target="https://www.statisticshowto.datasciencecentral.com/probability-and-statistics/normal-distributions/" TargetMode="External"/><Relationship Id="rId4" Type="http://schemas.openxmlformats.org/officeDocument/2006/relationships/image" Target="../media/image2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291.pn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294.png"/><Relationship Id="rId4" Type="http://schemas.openxmlformats.org/officeDocument/2006/relationships/image" Target="../media/image257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269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www.statisticshowto.datasciencecentral.com/probability-and-statistics/null-hypothesis/" TargetMode="External"/><Relationship Id="rId4" Type="http://schemas.openxmlformats.org/officeDocument/2006/relationships/image" Target="../media/image297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5.xml"/><Relationship Id="rId3" Type="http://schemas.openxmlformats.org/officeDocument/2006/relationships/hyperlink" Target="https://en.wikipedia.org/wiki/Parameter#Mathematical_models" TargetMode="Externa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264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293.jpg"/><Relationship Id="rId4" Type="http://schemas.openxmlformats.org/officeDocument/2006/relationships/image" Target="../media/image268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298.pn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2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299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296.pn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126.jp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242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243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5.xml"/><Relationship Id="rId3" Type="http://schemas.openxmlformats.org/officeDocument/2006/relationships/image" Target="../media/image249.png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245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246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247.png"/><Relationship Id="rId4" Type="http://schemas.openxmlformats.org/officeDocument/2006/relationships/image" Target="../media/image248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9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251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255.pn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260.pn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3.xml"/><Relationship Id="rId3" Type="http://schemas.openxmlformats.org/officeDocument/2006/relationships/image" Target="../media/image250.png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250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252.pn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256.pn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258.jp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8.xml"/><Relationship Id="rId3" Type="http://schemas.openxmlformats.org/officeDocument/2006/relationships/hyperlink" Target="https://www.statisticshowto.datasciencecentral.com/sample/" TargetMode="External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27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259.pn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261.pn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263.pn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3.xml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262.pn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286.pn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126.jp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279.pn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281.pn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9.xml"/><Relationship Id="rId3" Type="http://schemas.openxmlformats.org/officeDocument/2006/relationships/image" Target="../media/image2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0.xml"/><Relationship Id="rId3" Type="http://schemas.openxmlformats.org/officeDocument/2006/relationships/image" Target="../media/image266.png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1.xml"/><Relationship Id="rId3" Type="http://schemas.openxmlformats.org/officeDocument/2006/relationships/image" Target="../media/image270.png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2.xml"/><Relationship Id="rId3" Type="http://schemas.openxmlformats.org/officeDocument/2006/relationships/image" Target="../media/image126.jpg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3.xml"/><Relationship Id="rId3" Type="http://schemas.openxmlformats.org/officeDocument/2006/relationships/image" Target="../media/image271.png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4.xml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274.pn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6.xml"/><Relationship Id="rId3" Type="http://schemas.openxmlformats.org/officeDocument/2006/relationships/image" Target="../media/image276.pn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278.pn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282.pn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28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1.xml"/><Relationship Id="rId3" Type="http://schemas.openxmlformats.org/officeDocument/2006/relationships/hyperlink" Target="https://www.sciencedirect.com/topics/mathematics/covariates" TargetMode="External"/><Relationship Id="rId4" Type="http://schemas.openxmlformats.org/officeDocument/2006/relationships/image" Target="../media/image275.png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2.xml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3.xml"/><Relationship Id="rId3" Type="http://schemas.openxmlformats.org/officeDocument/2006/relationships/image" Target="../media/image289.png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4.xml"/><Relationship Id="rId3" Type="http://schemas.openxmlformats.org/officeDocument/2006/relationships/image" Target="../media/image288.png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5.xml"/><Relationship Id="rId3" Type="http://schemas.openxmlformats.org/officeDocument/2006/relationships/image" Target="../media/image285.png"/><Relationship Id="rId4" Type="http://schemas.openxmlformats.org/officeDocument/2006/relationships/image" Target="../media/image283.png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6.xml"/><Relationship Id="rId3" Type="http://schemas.openxmlformats.org/officeDocument/2006/relationships/image" Target="../media/image284.png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7.xml"/><Relationship Id="rId3" Type="http://schemas.openxmlformats.org/officeDocument/2006/relationships/image" Target="../media/image280.png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8.xml"/><Relationship Id="rId3" Type="http://schemas.openxmlformats.org/officeDocument/2006/relationships/image" Target="../media/image29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jp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davidculley.com/installing-python-on-a-mac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8.jpg"/><Relationship Id="rId4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1.png"/><Relationship Id="rId4" Type="http://schemas.openxmlformats.org/officeDocument/2006/relationships/image" Target="../media/image9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www.youtube.com/watch?v=cKxRvEZd3Mw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matplotlib.org/users/pyplot_tutorial.html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Machine Learning with Python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379" name="Google Shape;379;p6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380" name="Google Shape;380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72" y="1141303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5"/>
          <p:cNvSpPr txBox="1"/>
          <p:nvPr/>
        </p:nvSpPr>
        <p:spPr>
          <a:xfrm>
            <a:off x="5571722" y="3736483"/>
            <a:ext cx="2057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By ​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Arun Panayappan​</a:t>
            </a:r>
            <a:endParaRPr sz="1100"/>
          </a:p>
        </p:txBody>
      </p:sp>
      <p:pic>
        <p:nvPicPr>
          <p:cNvPr id="383" name="Google Shape;38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4"/>
          <p:cNvSpPr txBox="1"/>
          <p:nvPr>
            <p:ph type="title"/>
          </p:nvPr>
        </p:nvSpPr>
        <p:spPr>
          <a:xfrm>
            <a:off x="1433527" y="273844"/>
            <a:ext cx="62772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Preprocess Data</a:t>
            </a:r>
            <a:endParaRPr/>
          </a:p>
        </p:txBody>
      </p:sp>
      <p:sp>
        <p:nvSpPr>
          <p:cNvPr id="455" name="Google Shape;455;p7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56" name="Google Shape;456;p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685" y="861794"/>
            <a:ext cx="6798629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6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Motivation – Linear Algebra</a:t>
            </a:r>
            <a:endParaRPr/>
          </a:p>
        </p:txBody>
      </p:sp>
      <p:sp>
        <p:nvSpPr>
          <p:cNvPr id="1197" name="Google Shape;1197;p16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98" name="Google Shape;1198;p16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9" name="Google Shape;1199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351" y="1268016"/>
            <a:ext cx="7470235" cy="325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6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- Motivation</a:t>
            </a:r>
            <a:endParaRPr/>
          </a:p>
        </p:txBody>
      </p:sp>
      <p:sp>
        <p:nvSpPr>
          <p:cNvPr id="1205" name="Google Shape;1205;p16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06" name="Google Shape;1206;p16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7" name="Google Shape;1207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675" y="1404938"/>
            <a:ext cx="6359600" cy="32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6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Random Samples</a:t>
            </a:r>
            <a:endParaRPr/>
          </a:p>
        </p:txBody>
      </p:sp>
      <p:sp>
        <p:nvSpPr>
          <p:cNvPr id="1213" name="Google Shape;1213;p16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14" name="Google Shape;1214;p16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5" name="Google Shape;1215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478912"/>
            <a:ext cx="7623790" cy="307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6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Statistics - Motivation</a:t>
            </a:r>
            <a:endParaRPr/>
          </a:p>
        </p:txBody>
      </p:sp>
      <p:sp>
        <p:nvSpPr>
          <p:cNvPr id="1221" name="Google Shape;1221;p167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22" name="Google Shape;1222;p167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3" name="Google Shape;1223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000" y="1268053"/>
            <a:ext cx="4601725" cy="30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6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Measures of Variation</a:t>
            </a:r>
            <a:endParaRPr/>
          </a:p>
        </p:txBody>
      </p:sp>
      <p:sp>
        <p:nvSpPr>
          <p:cNvPr id="1229" name="Google Shape;1229;p168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30" name="Google Shape;1230;p168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1" name="Google Shape;1231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701" y="1268050"/>
            <a:ext cx="6272976" cy="34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6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Geometry - Basics</a:t>
            </a:r>
            <a:endParaRPr/>
          </a:p>
        </p:txBody>
      </p:sp>
      <p:sp>
        <p:nvSpPr>
          <p:cNvPr id="1237" name="Google Shape;1237;p169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38" name="Google Shape;1238;p169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9" name="Google Shape;1239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624" y="1362200"/>
            <a:ext cx="2308125" cy="2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1996" y="1268023"/>
            <a:ext cx="3213254" cy="29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7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Motivation - </a:t>
            </a:r>
            <a:r>
              <a:rPr lang="en"/>
              <a:t> Calculus</a:t>
            </a:r>
            <a:endParaRPr/>
          </a:p>
        </p:txBody>
      </p:sp>
      <p:sp>
        <p:nvSpPr>
          <p:cNvPr id="1246" name="Google Shape;1246;p170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47" name="Google Shape;1247;p170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8" name="Google Shape;1248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16"/>
            <a:ext cx="5035809" cy="328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7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Meaning of Derivative</a:t>
            </a:r>
            <a:endParaRPr/>
          </a:p>
        </p:txBody>
      </p:sp>
      <p:sp>
        <p:nvSpPr>
          <p:cNvPr id="1254" name="Google Shape;1254;p17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55" name="Google Shape;1255;p17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6" name="Google Shape;1256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73" y="1128808"/>
            <a:ext cx="4921378" cy="363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7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Basics </a:t>
            </a:r>
            <a:endParaRPr/>
          </a:p>
        </p:txBody>
      </p:sp>
      <p:pic>
        <p:nvPicPr>
          <p:cNvPr id="1262" name="Google Shape;1262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7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Has Magnitude And Direction</a:t>
            </a:r>
            <a:endParaRPr/>
          </a:p>
        </p:txBody>
      </p:sp>
      <p:sp>
        <p:nvSpPr>
          <p:cNvPr id="1268" name="Google Shape;1268;p17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269" name="Google Shape;1269;p173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0" name="Google Shape;1270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4621" y="1714093"/>
            <a:ext cx="5394768" cy="260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/>
          <p:nvPr>
            <p:ph type="title"/>
          </p:nvPr>
        </p:nvSpPr>
        <p:spPr>
          <a:xfrm>
            <a:off x="1433527" y="273844"/>
            <a:ext cx="6277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63" name="Google Shape;463;p7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64" name="Google Shape;464;p7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070" y="998587"/>
            <a:ext cx="5523859" cy="368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7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Magnitude Of A Vector</a:t>
            </a:r>
            <a:endParaRPr/>
          </a:p>
        </p:txBody>
      </p:sp>
      <p:sp>
        <p:nvSpPr>
          <p:cNvPr id="1276" name="Google Shape;1276;p17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277" name="Google Shape;1277;p17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8" name="Google Shape;1278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331" y="1478725"/>
            <a:ext cx="6987347" cy="307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Addition of two vectors</a:t>
            </a:r>
            <a:endParaRPr/>
          </a:p>
        </p:txBody>
      </p:sp>
      <p:sp>
        <p:nvSpPr>
          <p:cNvPr id="1284" name="Google Shape;1284;p17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85" name="Google Shape;1285;p17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6" name="Google Shape;1286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377" y="1268016"/>
            <a:ext cx="3153732" cy="346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7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Subtraction of two vectors</a:t>
            </a:r>
            <a:endParaRPr/>
          </a:p>
        </p:txBody>
      </p:sp>
      <p:sp>
        <p:nvSpPr>
          <p:cNvPr id="1292" name="Google Shape;1292;p17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93" name="Google Shape;1293;p17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4" name="Google Shape;1294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342" y="1268016"/>
            <a:ext cx="3923198" cy="338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7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Projection of a vector</a:t>
            </a:r>
            <a:endParaRPr/>
          </a:p>
        </p:txBody>
      </p:sp>
      <p:sp>
        <p:nvSpPr>
          <p:cNvPr id="1300" name="Google Shape;1300;p177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01" name="Google Shape;1301;p177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2" name="Google Shape;1302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1" y="1268016"/>
            <a:ext cx="4639482" cy="327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7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Cosine and Dot product</a:t>
            </a:r>
            <a:endParaRPr/>
          </a:p>
        </p:txBody>
      </p:sp>
      <p:sp>
        <p:nvSpPr>
          <p:cNvPr id="1308" name="Google Shape;1308;p178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09" name="Google Shape;1309;p178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0" name="Google Shape;1310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20450"/>
            <a:ext cx="6575100" cy="3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7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Dot Product</a:t>
            </a:r>
            <a:endParaRPr/>
          </a:p>
        </p:txBody>
      </p:sp>
      <p:sp>
        <p:nvSpPr>
          <p:cNvPr id="1316" name="Google Shape;1316;p179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317" name="Google Shape;1317;p179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8" name="Google Shape;1318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859" y="1431821"/>
            <a:ext cx="6714293" cy="317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8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– Space – NLP Example</a:t>
            </a:r>
            <a:endParaRPr/>
          </a:p>
        </p:txBody>
      </p:sp>
      <p:sp>
        <p:nvSpPr>
          <p:cNvPr id="1324" name="Google Shape;1324;p180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25" name="Google Shape;1325;p180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6" name="Google Shape;1326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866" y="1268016"/>
            <a:ext cx="5557092" cy="311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Basis Vectors - Definition</a:t>
            </a:r>
            <a:endParaRPr/>
          </a:p>
        </p:txBody>
      </p:sp>
      <p:sp>
        <p:nvSpPr>
          <p:cNvPr id="1332" name="Google Shape;1332;p18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33" name="Google Shape;1333;p18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4" name="Google Shape;1334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386500"/>
            <a:ext cx="7008551" cy="30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8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Basis Vectors</a:t>
            </a:r>
            <a:endParaRPr/>
          </a:p>
        </p:txBody>
      </p:sp>
      <p:sp>
        <p:nvSpPr>
          <p:cNvPr id="1340" name="Google Shape;1340;p18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41" name="Google Shape;1341;p18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2" name="Google Shape;1342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314" y="1268016"/>
            <a:ext cx="5189473" cy="3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8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Spanning Set of a vector space</a:t>
            </a:r>
            <a:endParaRPr/>
          </a:p>
        </p:txBody>
      </p:sp>
      <p:sp>
        <p:nvSpPr>
          <p:cNvPr id="1348" name="Google Shape;1348;p18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49" name="Google Shape;1349;p183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0" name="Google Shape;1350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439933"/>
            <a:ext cx="5702892" cy="309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/>
          <p:nvPr>
            <p:ph type="title"/>
          </p:nvPr>
        </p:nvSpPr>
        <p:spPr>
          <a:xfrm>
            <a:off x="1433527" y="273844"/>
            <a:ext cx="6277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71" name="Google Shape;471;p7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72" name="Google Shape;472;p7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952" y="1002827"/>
            <a:ext cx="582209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8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Linearly dependent vectors</a:t>
            </a:r>
            <a:endParaRPr/>
          </a:p>
        </p:txBody>
      </p:sp>
      <p:pic>
        <p:nvPicPr>
          <p:cNvPr id="1356" name="Google Shape;1356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241" y="1268016"/>
            <a:ext cx="4248641" cy="360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8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</a:t>
            </a:r>
            <a:r>
              <a:rPr lang="en"/>
              <a:t> </a:t>
            </a:r>
            <a:endParaRPr/>
          </a:p>
        </p:txBody>
      </p:sp>
      <p:pic>
        <p:nvPicPr>
          <p:cNvPr id="1362" name="Google Shape;1362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8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Transformation </a:t>
            </a:r>
            <a:endParaRPr/>
          </a:p>
        </p:txBody>
      </p:sp>
      <p:sp>
        <p:nvSpPr>
          <p:cNvPr id="1368" name="Google Shape;1368;p18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69" name="Google Shape;1369;p18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0" name="Google Shape;1370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675" y="1268050"/>
            <a:ext cx="7374650" cy="29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8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Matrix transformation of spaces</a:t>
            </a:r>
            <a:endParaRPr/>
          </a:p>
        </p:txBody>
      </p:sp>
      <p:sp>
        <p:nvSpPr>
          <p:cNvPr id="1376" name="Google Shape;1376;p187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77" name="Google Shape;1377;p187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8" name="Google Shape;1378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696" y="1583747"/>
            <a:ext cx="5314308" cy="25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8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Matrix transformation of spaces</a:t>
            </a:r>
            <a:endParaRPr/>
          </a:p>
        </p:txBody>
      </p:sp>
      <p:sp>
        <p:nvSpPr>
          <p:cNvPr id="1384" name="Google Shape;1384;p188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85" name="Google Shape;1385;p188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6" name="Google Shape;1386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100" y="1361477"/>
            <a:ext cx="5501249" cy="26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Determinant </a:t>
            </a:r>
            <a:endParaRPr/>
          </a:p>
        </p:txBody>
      </p:sp>
      <p:pic>
        <p:nvPicPr>
          <p:cNvPr id="1392" name="Google Shape;1392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00" y="1515725"/>
            <a:ext cx="6027202" cy="339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9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Determinant of matrices</a:t>
            </a:r>
            <a:endParaRPr/>
          </a:p>
        </p:txBody>
      </p:sp>
      <p:sp>
        <p:nvSpPr>
          <p:cNvPr id="1398" name="Google Shape;1398;p190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99" name="Google Shape;1399;p190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0" name="Google Shape;1400;p190"/>
          <p:cNvSpPr/>
          <p:nvPr/>
        </p:nvSpPr>
        <p:spPr>
          <a:xfrm>
            <a:off x="4912576" y="2618506"/>
            <a:ext cx="31845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https://youtu.be/Ip3X9LOh2dk</a:t>
            </a:r>
            <a:endParaRPr sz="1100"/>
          </a:p>
        </p:txBody>
      </p:sp>
      <p:pic>
        <p:nvPicPr>
          <p:cNvPr id="1401" name="Google Shape;1401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50" y="2157303"/>
            <a:ext cx="335280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Matrix</a:t>
            </a:r>
            <a:endParaRPr/>
          </a:p>
        </p:txBody>
      </p:sp>
      <p:sp>
        <p:nvSpPr>
          <p:cNvPr id="1407" name="Google Shape;1407;p19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08" name="Google Shape;1408;p19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9" name="Google Shape;1409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293" y="1268041"/>
            <a:ext cx="6408276" cy="328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9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Composition of Matrix transforms</a:t>
            </a:r>
            <a:endParaRPr/>
          </a:p>
        </p:txBody>
      </p:sp>
      <p:sp>
        <p:nvSpPr>
          <p:cNvPr id="1415" name="Google Shape;1415;p19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16" name="Google Shape;1416;p19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7" name="Google Shape;1417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527" y="1555934"/>
            <a:ext cx="4936032" cy="240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9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and Shear</a:t>
            </a:r>
            <a:endParaRPr/>
          </a:p>
        </p:txBody>
      </p:sp>
      <p:sp>
        <p:nvSpPr>
          <p:cNvPr id="1423" name="Google Shape;1423;p19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24" name="Google Shape;1424;p193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5" name="Google Shape;1425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45" y="1348547"/>
            <a:ext cx="7267079" cy="296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 txBox="1"/>
          <p:nvPr>
            <p:ph type="title"/>
          </p:nvPr>
        </p:nvSpPr>
        <p:spPr>
          <a:xfrm>
            <a:off x="1433527" y="273844"/>
            <a:ext cx="62772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79" name="Google Shape;479;p7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80" name="Google Shape;480;p7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7" y="1060229"/>
            <a:ext cx="5905486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9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Gauss Elimination</a:t>
            </a:r>
            <a:endParaRPr/>
          </a:p>
        </p:txBody>
      </p:sp>
      <p:sp>
        <p:nvSpPr>
          <p:cNvPr id="1431" name="Google Shape;1431;p19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32" name="Google Shape;1432;p19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3" name="Google Shape;1433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9" y="1268047"/>
            <a:ext cx="7719886" cy="2941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9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Inverse Matrix</a:t>
            </a:r>
            <a:endParaRPr/>
          </a:p>
        </p:txBody>
      </p:sp>
      <p:sp>
        <p:nvSpPr>
          <p:cNvPr id="1439" name="Google Shape;1439;p19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40" name="Google Shape;1440;p19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1" name="Google Shape;1441;p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020751"/>
            <a:ext cx="5350970" cy="1996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9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Sparse Matrix Representation - Triplet method</a:t>
            </a:r>
            <a:endParaRPr/>
          </a:p>
        </p:txBody>
      </p:sp>
      <p:sp>
        <p:nvSpPr>
          <p:cNvPr id="1447" name="Google Shape;1447;p19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48" name="Google Shape;1448;p19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9" name="Google Shape;144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75" y="1958948"/>
            <a:ext cx="4315325" cy="18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96"/>
          <p:cNvSpPr txBox="1"/>
          <p:nvPr/>
        </p:nvSpPr>
        <p:spPr>
          <a:xfrm>
            <a:off x="271250" y="1767275"/>
            <a:ext cx="380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Matrix contains more number of ZERO values than NON-ZERO values, such matrix is known as sparse matrix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Non-zero values along with their row and column index values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0th row stores total rows, total columns and total non-zero values in the matrix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9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Sparse Matrix Representation - Linked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97"/>
          <p:cNvSpPr txBox="1"/>
          <p:nvPr>
            <p:ph idx="1" type="body"/>
          </p:nvPr>
        </p:nvSpPr>
        <p:spPr>
          <a:xfrm>
            <a:off x="678975" y="1549725"/>
            <a:ext cx="61455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175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 sz="1400">
                <a:solidFill>
                  <a:srgbClr val="FFFFFF"/>
                </a:solidFill>
              </a:rPr>
              <a:t>Row: </a:t>
            </a:r>
            <a:r>
              <a:rPr lang="en" sz="1400">
                <a:solidFill>
                  <a:srgbClr val="FFFFFF"/>
                </a:solidFill>
              </a:rPr>
              <a:t>Index of row, where non-zero element is located</a:t>
            </a:r>
            <a:endParaRPr sz="1400">
              <a:solidFill>
                <a:srgbClr val="FFFFFF"/>
              </a:solidFill>
            </a:endParaRPr>
          </a:p>
          <a:p>
            <a:pPr indent="-3175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 sz="1400">
                <a:solidFill>
                  <a:srgbClr val="FFFFFF"/>
                </a:solidFill>
              </a:rPr>
              <a:t>Column: </a:t>
            </a:r>
            <a:r>
              <a:rPr lang="en" sz="1400">
                <a:solidFill>
                  <a:srgbClr val="FFFFFF"/>
                </a:solidFill>
              </a:rPr>
              <a:t>Index of column, where non-zero element is located</a:t>
            </a:r>
            <a:endParaRPr sz="1400">
              <a:solidFill>
                <a:srgbClr val="FFFFFF"/>
              </a:solidFill>
            </a:endParaRPr>
          </a:p>
          <a:p>
            <a:pPr indent="-3175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 sz="1400">
                <a:solidFill>
                  <a:srgbClr val="FFFFFF"/>
                </a:solidFill>
              </a:rPr>
              <a:t>Value: </a:t>
            </a:r>
            <a:r>
              <a:rPr lang="en" sz="1400">
                <a:solidFill>
                  <a:srgbClr val="FFFFFF"/>
                </a:solidFill>
              </a:rPr>
              <a:t>Value of the non zero element located at index – (row,column)</a:t>
            </a:r>
            <a:endParaRPr sz="1400">
              <a:solidFill>
                <a:srgbClr val="FFFFFF"/>
              </a:solidFill>
            </a:endParaRPr>
          </a:p>
          <a:p>
            <a:pPr indent="-317500" lvl="0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 sz="1400">
                <a:solidFill>
                  <a:srgbClr val="FFFFFF"/>
                </a:solidFill>
              </a:rPr>
              <a:t>Next node: </a:t>
            </a:r>
            <a:r>
              <a:rPr lang="en" sz="1400">
                <a:solidFill>
                  <a:srgbClr val="FFFFFF"/>
                </a:solidFill>
              </a:rPr>
              <a:t>Address of the next node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1457" name="Google Shape;14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25" y="2838575"/>
            <a:ext cx="5334726" cy="1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9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to use Sparse Matrix</a:t>
            </a:r>
            <a:endParaRPr/>
          </a:p>
        </p:txBody>
      </p:sp>
      <p:sp>
        <p:nvSpPr>
          <p:cNvPr id="1463" name="Google Shape;1463;p198"/>
          <p:cNvSpPr txBox="1"/>
          <p:nvPr>
            <p:ph idx="1" type="body"/>
          </p:nvPr>
        </p:nvSpPr>
        <p:spPr>
          <a:xfrm>
            <a:off x="628650" y="1632700"/>
            <a:ext cx="63132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b="1" lang="en" sz="1400">
                <a:solidFill>
                  <a:srgbClr val="FFFFFF"/>
                </a:solidFill>
              </a:rPr>
              <a:t>Storage: </a:t>
            </a:r>
            <a:r>
              <a:rPr lang="en" sz="1400">
                <a:solidFill>
                  <a:srgbClr val="FFFFFF"/>
                </a:solidFill>
              </a:rPr>
              <a:t>There are lesser non-zero elements than zeros and thus lesser memory can be used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b="1" lang="en" sz="1400">
                <a:solidFill>
                  <a:srgbClr val="FFFFFF"/>
                </a:solidFill>
              </a:rPr>
              <a:t>Computing time:</a:t>
            </a:r>
            <a:r>
              <a:rPr lang="en" sz="1400">
                <a:solidFill>
                  <a:srgbClr val="FFFFFF"/>
                </a:solidFill>
              </a:rPr>
              <a:t>Computing time can be saved by logically designing a data structure traversing only non-zero elements..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9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Sparse matrix</a:t>
            </a:r>
            <a:endParaRPr/>
          </a:p>
        </p:txBody>
      </p:sp>
      <p:sp>
        <p:nvSpPr>
          <p:cNvPr id="1469" name="Google Shape;1469;p199"/>
          <p:cNvSpPr txBox="1"/>
          <p:nvPr>
            <p:ph idx="1" type="body"/>
          </p:nvPr>
        </p:nvSpPr>
        <p:spPr>
          <a:xfrm>
            <a:off x="628650" y="1459275"/>
            <a:ext cx="66345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Latent Semantic Analysis  is a sparse matrix representation of the text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Calculation of the similarity between sparse customer behavior vectors using distance measures such as Euclidean distance or dot products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00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Singular Value Decomposition</a:t>
            </a:r>
            <a:endParaRPr/>
          </a:p>
        </p:txBody>
      </p:sp>
      <p:sp>
        <p:nvSpPr>
          <p:cNvPr id="1475" name="Google Shape;1475;p200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76" name="Google Shape;1476;p200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7" name="Google Shape;1477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268016"/>
            <a:ext cx="2550139" cy="146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3339" y="2147289"/>
            <a:ext cx="3604773" cy="229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0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Special matrices</a:t>
            </a:r>
            <a:endParaRPr/>
          </a:p>
        </p:txBody>
      </p:sp>
      <p:sp>
        <p:nvSpPr>
          <p:cNvPr id="1484" name="Google Shape;1484;p20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85" name="Google Shape;1485;p20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6" name="Google Shape;1486;p201"/>
          <p:cNvSpPr txBox="1"/>
          <p:nvPr/>
        </p:nvSpPr>
        <p:spPr>
          <a:xfrm>
            <a:off x="892350" y="1667150"/>
            <a:ext cx="5712900" cy="2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Identity Matrix</a:t>
            </a:r>
            <a:endParaRPr sz="11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Transpose Matrix</a:t>
            </a:r>
            <a:endParaRPr sz="11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and Skew Symmetric</a:t>
            </a:r>
            <a:endParaRPr sz="11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Upper and Lower triangular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Orthogonal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Diagonal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0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Mappings</a:t>
            </a:r>
            <a:endParaRPr/>
          </a:p>
        </p:txBody>
      </p:sp>
      <p:pic>
        <p:nvPicPr>
          <p:cNvPr id="1492" name="Google Shape;1492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03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98" name="Google Shape;1498;p203"/>
          <p:cNvSpPr txBox="1"/>
          <p:nvPr/>
        </p:nvSpPr>
        <p:spPr>
          <a:xfrm>
            <a:off x="2063365" y="2320350"/>
            <a:ext cx="54054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https://www.youtube.com/watch?v=kYB8IZa5AuE&amp;feature=youtu.be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8"/>
          <p:cNvSpPr txBox="1"/>
          <p:nvPr>
            <p:ph type="title"/>
          </p:nvPr>
        </p:nvSpPr>
        <p:spPr>
          <a:xfrm>
            <a:off x="1433527" y="273844"/>
            <a:ext cx="6277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87" name="Google Shape;487;p7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88" name="Google Shape;488;p7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8810" y="841275"/>
            <a:ext cx="5906380" cy="38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04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Einstein Summation Convention</a:t>
            </a:r>
            <a:endParaRPr/>
          </a:p>
        </p:txBody>
      </p:sp>
      <p:sp>
        <p:nvSpPr>
          <p:cNvPr id="1504" name="Google Shape;1504;p204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05" name="Google Shape;1505;p204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6" name="Google Shape;1506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323" y="2279687"/>
            <a:ext cx="5816389" cy="143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05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Non-square Matrix multiplication</a:t>
            </a:r>
            <a:endParaRPr/>
          </a:p>
        </p:txBody>
      </p:sp>
      <p:sp>
        <p:nvSpPr>
          <p:cNvPr id="1512" name="Google Shape;1512;p205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13" name="Google Shape;1513;p205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4" name="Google Shape;1514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62628"/>
            <a:ext cx="9144011" cy="231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06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Matrices to change basis</a:t>
            </a:r>
            <a:endParaRPr/>
          </a:p>
        </p:txBody>
      </p:sp>
      <p:sp>
        <p:nvSpPr>
          <p:cNvPr id="1520" name="Google Shape;1520;p206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21" name="Google Shape;1521;p206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2" name="Google Shape;1522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500" y="1509168"/>
            <a:ext cx="5959009" cy="28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7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Transformation in changed basis</a:t>
            </a:r>
            <a:endParaRPr/>
          </a:p>
        </p:txBody>
      </p:sp>
      <p:sp>
        <p:nvSpPr>
          <p:cNvPr id="1528" name="Google Shape;1528;p207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29" name="Google Shape;1529;p207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0" name="Google Shape;1530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8" y="1268015"/>
            <a:ext cx="6275867" cy="3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08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Orthogonal matrix</a:t>
            </a:r>
            <a:endParaRPr/>
          </a:p>
        </p:txBody>
      </p:sp>
      <p:sp>
        <p:nvSpPr>
          <p:cNvPr id="1536" name="Google Shape;1536;p208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37" name="Google Shape;1537;p208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8" name="Google Shape;1538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782" y="1469571"/>
            <a:ext cx="7886711" cy="293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9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– Orthogonal transformation</a:t>
            </a:r>
            <a:endParaRPr/>
          </a:p>
        </p:txBody>
      </p:sp>
      <p:sp>
        <p:nvSpPr>
          <p:cNvPr id="1544" name="Google Shape;1544;p209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45" name="Google Shape;1545;p209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6" name="Google Shape;1546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105" y="1268016"/>
            <a:ext cx="8038696" cy="30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210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The Gram – Schmidt Process</a:t>
            </a:r>
            <a:endParaRPr/>
          </a:p>
        </p:txBody>
      </p:sp>
      <p:sp>
        <p:nvSpPr>
          <p:cNvPr id="1552" name="Google Shape;1552;p210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53" name="Google Shape;1553;p210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4" name="Google Shape;1554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15"/>
            <a:ext cx="7024039" cy="326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11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Gram Schmidt Process</a:t>
            </a:r>
            <a:endParaRPr/>
          </a:p>
        </p:txBody>
      </p:sp>
      <p:sp>
        <p:nvSpPr>
          <p:cNvPr id="1560" name="Google Shape;1560;p211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61" name="Google Shape;1561;p211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2" name="Google Shape;1562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401" y="1612071"/>
            <a:ext cx="6532028" cy="315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1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Gram schmidt Process - Use Cases</a:t>
            </a:r>
            <a:endParaRPr/>
          </a:p>
        </p:txBody>
      </p:sp>
      <p:sp>
        <p:nvSpPr>
          <p:cNvPr id="1568" name="Google Shape;1568;p212"/>
          <p:cNvSpPr txBox="1"/>
          <p:nvPr>
            <p:ph idx="1" type="body"/>
          </p:nvPr>
        </p:nvSpPr>
        <p:spPr>
          <a:xfrm>
            <a:off x="628650" y="1484700"/>
            <a:ext cx="61116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Unsupervised Feature selection Method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Heavily used in Text </a:t>
            </a:r>
            <a:r>
              <a:rPr lang="en" sz="1600">
                <a:solidFill>
                  <a:srgbClr val="FFFFFF"/>
                </a:solidFill>
              </a:rPr>
              <a:t>classification where there is large data</a:t>
            </a:r>
            <a:r>
              <a:rPr lang="en" sz="1600">
                <a:solidFill>
                  <a:srgbClr val="FFFFFF"/>
                </a:solidFill>
              </a:rPr>
              <a:t> 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Selects </a:t>
            </a:r>
            <a:r>
              <a:rPr lang="en" sz="1600">
                <a:solidFill>
                  <a:srgbClr val="FFFFFF"/>
                </a:solidFill>
              </a:rPr>
              <a:t>unique</a:t>
            </a:r>
            <a:r>
              <a:rPr lang="en" sz="1600">
                <a:solidFill>
                  <a:srgbClr val="FFFFFF"/>
                </a:solidFill>
              </a:rPr>
              <a:t> set of </a:t>
            </a:r>
            <a:r>
              <a:rPr lang="en" sz="1600">
                <a:solidFill>
                  <a:srgbClr val="FFFFFF"/>
                </a:solidFill>
              </a:rPr>
              <a:t>orthonormal</a:t>
            </a:r>
            <a:r>
              <a:rPr lang="en" sz="1600">
                <a:solidFill>
                  <a:srgbClr val="FFFFFF"/>
                </a:solidFill>
              </a:rPr>
              <a:t> features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Achieves better performance than supervised Feature selection methods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1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Eigenvalues and Eigenvectors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4" name="Google Shape;1574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/>
          <p:nvPr>
            <p:ph type="title"/>
          </p:nvPr>
        </p:nvSpPr>
        <p:spPr>
          <a:xfrm>
            <a:off x="1433527" y="273844"/>
            <a:ext cx="6277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95" name="Google Shape;495;p7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96" name="Google Shape;496;p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527" y="895992"/>
            <a:ext cx="6314152" cy="348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1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EigenVector</a:t>
            </a:r>
            <a:endParaRPr/>
          </a:p>
        </p:txBody>
      </p:sp>
      <p:sp>
        <p:nvSpPr>
          <p:cNvPr id="1580" name="Google Shape;1580;p21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81" name="Google Shape;1581;p21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2" name="Google Shape;1582;p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417651"/>
            <a:ext cx="8202489" cy="31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1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 transformation</a:t>
            </a:r>
            <a:endParaRPr/>
          </a:p>
        </p:txBody>
      </p:sp>
      <p:sp>
        <p:nvSpPr>
          <p:cNvPr id="1588" name="Google Shape;1588;p21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89" name="Google Shape;1589;p21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0" name="Google Shape;1590;p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706" y="1508924"/>
            <a:ext cx="5532506" cy="261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1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Axis of rotation of an object</a:t>
            </a:r>
            <a:endParaRPr/>
          </a:p>
        </p:txBody>
      </p:sp>
      <p:sp>
        <p:nvSpPr>
          <p:cNvPr id="1596" name="Google Shape;1596;p21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97" name="Google Shape;1597;p21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8" name="Google Shape;1598;p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2555" y="1811726"/>
            <a:ext cx="3501039" cy="241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1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Eigen Vector Definition</a:t>
            </a:r>
            <a:endParaRPr/>
          </a:p>
        </p:txBody>
      </p:sp>
      <p:sp>
        <p:nvSpPr>
          <p:cNvPr id="1604" name="Google Shape;1604;p217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05" name="Google Shape;1605;p217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6" name="Google Shape;1606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871" y="1394597"/>
            <a:ext cx="4842023" cy="277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1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</a:t>
            </a:r>
            <a:r>
              <a:rPr lang="en"/>
              <a:t>Scaling</a:t>
            </a:r>
            <a:r>
              <a:rPr lang="en"/>
              <a:t> - Special eigen cases</a:t>
            </a:r>
            <a:endParaRPr/>
          </a:p>
        </p:txBody>
      </p:sp>
      <p:pic>
        <p:nvPicPr>
          <p:cNvPr id="1612" name="Google Shape;1612;p218"/>
          <p:cNvPicPr preferRelativeResize="0"/>
          <p:nvPr/>
        </p:nvPicPr>
        <p:blipFill rotWithShape="1">
          <a:blip r:embed="rId3">
            <a:alphaModFix/>
          </a:blip>
          <a:srcRect b="5571" l="56851" r="0" t="0"/>
          <a:stretch/>
        </p:blipFill>
        <p:spPr>
          <a:xfrm>
            <a:off x="1018000" y="1268050"/>
            <a:ext cx="4468402" cy="33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1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 - Special egien Cases</a:t>
            </a:r>
            <a:endParaRPr/>
          </a:p>
        </p:txBody>
      </p:sp>
      <p:pic>
        <p:nvPicPr>
          <p:cNvPr id="1618" name="Google Shape;1618;p219"/>
          <p:cNvPicPr preferRelativeResize="0"/>
          <p:nvPr/>
        </p:nvPicPr>
        <p:blipFill rotWithShape="1">
          <a:blip r:embed="rId3">
            <a:alphaModFix/>
          </a:blip>
          <a:srcRect b="11339" l="54656" r="0" t="0"/>
          <a:stretch/>
        </p:blipFill>
        <p:spPr>
          <a:xfrm>
            <a:off x="760800" y="1313275"/>
            <a:ext cx="4157674" cy="31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2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shear and Vertical scaling </a:t>
            </a:r>
            <a:endParaRPr/>
          </a:p>
        </p:txBody>
      </p:sp>
      <p:pic>
        <p:nvPicPr>
          <p:cNvPr id="1624" name="Google Shape;1624;p220"/>
          <p:cNvPicPr preferRelativeResize="0"/>
          <p:nvPr/>
        </p:nvPicPr>
        <p:blipFill rotWithShape="1">
          <a:blip r:embed="rId3">
            <a:alphaModFix/>
          </a:blip>
          <a:srcRect b="0" l="49086" r="0" t="0"/>
          <a:stretch/>
        </p:blipFill>
        <p:spPr>
          <a:xfrm>
            <a:off x="707198" y="1268050"/>
            <a:ext cx="5250701" cy="35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221"/>
          <p:cNvSpPr txBox="1"/>
          <p:nvPr>
            <p:ph type="title"/>
          </p:nvPr>
        </p:nvSpPr>
        <p:spPr>
          <a:xfrm>
            <a:off x="628651" y="51836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Diagonalization</a:t>
            </a:r>
            <a:endParaRPr/>
          </a:p>
        </p:txBody>
      </p:sp>
      <p:sp>
        <p:nvSpPr>
          <p:cNvPr id="1630" name="Google Shape;1630;p22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31" name="Google Shape;1631;p22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2" name="Google Shape;1632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1836625"/>
            <a:ext cx="5449250" cy="23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2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Diagonal Matrix</a:t>
            </a:r>
            <a:endParaRPr/>
          </a:p>
        </p:txBody>
      </p:sp>
      <p:pic>
        <p:nvPicPr>
          <p:cNvPr id="1638" name="Google Shape;1638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25" y="1268044"/>
            <a:ext cx="634783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Diagonalization </a:t>
            </a:r>
            <a:endParaRPr/>
          </a:p>
        </p:txBody>
      </p:sp>
      <p:pic>
        <p:nvPicPr>
          <p:cNvPr id="1644" name="Google Shape;1644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30044"/>
            <a:ext cx="634783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/>
          <p:nvPr>
            <p:ph type="title"/>
          </p:nvPr>
        </p:nvSpPr>
        <p:spPr>
          <a:xfrm>
            <a:off x="1433527" y="273844"/>
            <a:ext cx="62772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Linear Classifier</a:t>
            </a:r>
            <a:endParaRPr/>
          </a:p>
        </p:txBody>
      </p:sp>
      <p:sp>
        <p:nvSpPr>
          <p:cNvPr id="503" name="Google Shape;503;p8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04" name="Google Shape;504;p8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80"/>
          <p:cNvPicPr preferRelativeResize="0"/>
          <p:nvPr/>
        </p:nvPicPr>
        <p:blipFill rotWithShape="1">
          <a:blip r:embed="rId3">
            <a:alphaModFix/>
          </a:blip>
          <a:srcRect b="0" l="7918" r="0" t="0"/>
          <a:stretch/>
        </p:blipFill>
        <p:spPr>
          <a:xfrm>
            <a:off x="1801824" y="943870"/>
            <a:ext cx="5908650" cy="355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4"/>
          <p:cNvSpPr txBox="1"/>
          <p:nvPr>
            <p:ph type="title"/>
          </p:nvPr>
        </p:nvSpPr>
        <p:spPr>
          <a:xfrm>
            <a:off x="628651" y="207466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Computing Eigenvectors - Example</a:t>
            </a:r>
            <a:endParaRPr/>
          </a:p>
        </p:txBody>
      </p:sp>
      <p:sp>
        <p:nvSpPr>
          <p:cNvPr id="1650" name="Google Shape;1650;p22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51" name="Google Shape;1651;p22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2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find mean of data</a:t>
            </a:r>
            <a:endParaRPr/>
          </a:p>
        </p:txBody>
      </p:sp>
      <p:pic>
        <p:nvPicPr>
          <p:cNvPr id="1657" name="Google Shape;1657;p225"/>
          <p:cNvPicPr preferRelativeResize="0"/>
          <p:nvPr/>
        </p:nvPicPr>
        <p:blipFill rotWithShape="1">
          <a:blip r:embed="rId3">
            <a:alphaModFix/>
          </a:blip>
          <a:srcRect b="28239" l="26953" r="45051" t="36549"/>
          <a:stretch/>
        </p:blipFill>
        <p:spPr>
          <a:xfrm>
            <a:off x="904875" y="1784550"/>
            <a:ext cx="3738576" cy="18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2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find Covariance Matrix</a:t>
            </a:r>
            <a:endParaRPr/>
          </a:p>
        </p:txBody>
      </p:sp>
      <p:sp>
        <p:nvSpPr>
          <p:cNvPr id="1663" name="Google Shape;1663;p226"/>
          <p:cNvSpPr txBox="1"/>
          <p:nvPr/>
        </p:nvSpPr>
        <p:spPr>
          <a:xfrm>
            <a:off x="607225" y="1273975"/>
            <a:ext cx="57627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Calculate Co-variance matrix using the formula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4" name="Google Shape;1664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899075"/>
            <a:ext cx="5941225" cy="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892050"/>
            <a:ext cx="60579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2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Find EigenValues</a:t>
            </a:r>
            <a:endParaRPr/>
          </a:p>
        </p:txBody>
      </p:sp>
      <p:sp>
        <p:nvSpPr>
          <p:cNvPr id="1671" name="Google Shape;1671;p227"/>
          <p:cNvSpPr txBox="1"/>
          <p:nvPr>
            <p:ph idx="1" type="body"/>
          </p:nvPr>
        </p:nvSpPr>
        <p:spPr>
          <a:xfrm>
            <a:off x="628650" y="1452569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Calculate the eigenvalues using the formula </a:t>
            </a:r>
            <a:endParaRPr/>
          </a:p>
        </p:txBody>
      </p:sp>
      <p:pic>
        <p:nvPicPr>
          <p:cNvPr id="1672" name="Google Shape;1672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25" y="2094550"/>
            <a:ext cx="2407450" cy="5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24" y="2730100"/>
            <a:ext cx="6899675" cy="2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2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3a - determinant Value </a:t>
            </a:r>
            <a:endParaRPr/>
          </a:p>
        </p:txBody>
      </p:sp>
      <p:pic>
        <p:nvPicPr>
          <p:cNvPr id="1679" name="Google Shape;167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57319"/>
            <a:ext cx="76962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29"/>
          <p:cNvSpPr txBox="1"/>
          <p:nvPr>
            <p:ph type="title"/>
          </p:nvPr>
        </p:nvSpPr>
        <p:spPr>
          <a:xfrm>
            <a:off x="485776" y="2500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Step 4a : Solve for Eigenvectors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685" name="Google Shape;168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5" y="1321650"/>
            <a:ext cx="5237551" cy="35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4b - Calculate Eigenvectors</a:t>
            </a:r>
            <a:endParaRPr/>
          </a:p>
        </p:txBody>
      </p:sp>
      <p:pic>
        <p:nvPicPr>
          <p:cNvPr id="1691" name="Google Shape;169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1268044"/>
            <a:ext cx="4101060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3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Changing to Eigen Basis</a:t>
            </a:r>
            <a:endParaRPr/>
          </a:p>
        </p:txBody>
      </p:sp>
      <p:sp>
        <p:nvSpPr>
          <p:cNvPr id="1697" name="Google Shape;1697;p23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98" name="Google Shape;1698;p23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9" name="Google Shape;1699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489533"/>
            <a:ext cx="9144012" cy="268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3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Change of basis</a:t>
            </a:r>
            <a:endParaRPr/>
          </a:p>
        </p:txBody>
      </p:sp>
      <p:sp>
        <p:nvSpPr>
          <p:cNvPr id="1705" name="Google Shape;1705;p23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706" name="Google Shape;1706;p23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7" name="Google Shape;1707;p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650" y="1467101"/>
            <a:ext cx="7200122" cy="262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3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1713" name="Google Shape;1713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1"/>
          <p:cNvSpPr txBox="1"/>
          <p:nvPr>
            <p:ph type="title"/>
          </p:nvPr>
        </p:nvSpPr>
        <p:spPr>
          <a:xfrm>
            <a:off x="1433527" y="273844"/>
            <a:ext cx="62772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Best Fit Line</a:t>
            </a:r>
            <a:endParaRPr/>
          </a:p>
        </p:txBody>
      </p:sp>
      <p:sp>
        <p:nvSpPr>
          <p:cNvPr id="511" name="Google Shape;511;p8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12" name="Google Shape;512;p8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81"/>
          <p:cNvPicPr preferRelativeResize="0"/>
          <p:nvPr/>
        </p:nvPicPr>
        <p:blipFill rotWithShape="1">
          <a:blip r:embed="rId3">
            <a:alphaModFix/>
          </a:blip>
          <a:srcRect b="0" l="15952" r="0" t="0"/>
          <a:stretch/>
        </p:blipFill>
        <p:spPr>
          <a:xfrm>
            <a:off x="2443862" y="848115"/>
            <a:ext cx="4256275" cy="338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2238" y="3868271"/>
            <a:ext cx="2211856" cy="36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23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Feature Engineering</a:t>
            </a:r>
            <a:endParaRPr/>
          </a:p>
        </p:txBody>
      </p:sp>
      <p:sp>
        <p:nvSpPr>
          <p:cNvPr id="1719" name="Google Shape;1719;p234"/>
          <p:cNvSpPr txBox="1"/>
          <p:nvPr>
            <p:ph idx="1" type="body"/>
          </p:nvPr>
        </p:nvSpPr>
        <p:spPr>
          <a:xfrm>
            <a:off x="628650" y="1583550"/>
            <a:ext cx="65508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Domain knowledge of the data to create features 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Increases the predictive power of machine learning algorithms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Creating features from raw data that help facilitate the machine learning process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23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vector for real world problem</a:t>
            </a:r>
            <a:endParaRPr/>
          </a:p>
        </p:txBody>
      </p:sp>
      <p:pic>
        <p:nvPicPr>
          <p:cNvPr id="1725" name="Google Shape;1725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00" y="1570452"/>
            <a:ext cx="5133975" cy="24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cycle</a:t>
            </a:r>
            <a:endParaRPr/>
          </a:p>
        </p:txBody>
      </p:sp>
      <p:pic>
        <p:nvPicPr>
          <p:cNvPr id="1731" name="Google Shape;1731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00" y="1787425"/>
            <a:ext cx="5119699" cy="28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3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Feature Engineering hard</a:t>
            </a:r>
            <a:endParaRPr/>
          </a:p>
        </p:txBody>
      </p:sp>
      <p:sp>
        <p:nvSpPr>
          <p:cNvPr id="1737" name="Google Shape;1737;p237"/>
          <p:cNvSpPr txBox="1"/>
          <p:nvPr>
            <p:ph idx="1" type="body"/>
          </p:nvPr>
        </p:nvSpPr>
        <p:spPr>
          <a:xfrm>
            <a:off x="628650" y="1488269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Powerful feature transformations can introduce leakage when applied wrong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Usually requires domain knowledge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Time-consuming , need to run thousand of experiments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3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</a:t>
            </a:r>
            <a:endParaRPr/>
          </a:p>
        </p:txBody>
      </p:sp>
      <p:sp>
        <p:nvSpPr>
          <p:cNvPr id="1743" name="Google Shape;1743;p238"/>
          <p:cNvSpPr txBox="1"/>
          <p:nvPr>
            <p:ph idx="1" type="body"/>
          </p:nvPr>
        </p:nvSpPr>
        <p:spPr>
          <a:xfrm>
            <a:off x="535800" y="1476369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Data contains missing values often encoded as Blanks, NaNs or other place holders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Price of losing data might be valuable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Basic strategies to infer them are: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Mean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Median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Mode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Using Models</a:t>
            </a:r>
            <a:endParaRPr sz="16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3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Rounding</a:t>
            </a:r>
            <a:endParaRPr/>
          </a:p>
        </p:txBody>
      </p:sp>
      <p:sp>
        <p:nvSpPr>
          <p:cNvPr id="1749" name="Google Shape;1749;p239"/>
          <p:cNvSpPr txBox="1"/>
          <p:nvPr>
            <p:ph idx="1" type="body"/>
          </p:nvPr>
        </p:nvSpPr>
        <p:spPr>
          <a:xfrm>
            <a:off x="628650" y="1523994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Retain most significant feature of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Some times too much precision is just noise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Rounded variables can be treated as categorical variables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50" name="Google Shape;1750;p239"/>
          <p:cNvPicPr preferRelativeResize="0"/>
          <p:nvPr/>
        </p:nvPicPr>
        <p:blipFill rotWithShape="1">
          <a:blip r:embed="rId3">
            <a:alphaModFix/>
          </a:blip>
          <a:srcRect b="8794" l="18817" r="18811" t="56484"/>
          <a:stretch/>
        </p:blipFill>
        <p:spPr>
          <a:xfrm>
            <a:off x="887000" y="2857500"/>
            <a:ext cx="5703101" cy="17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4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Binarization</a:t>
            </a:r>
            <a:endParaRPr/>
          </a:p>
        </p:txBody>
      </p:sp>
      <p:sp>
        <p:nvSpPr>
          <p:cNvPr id="1756" name="Google Shape;1756;p240"/>
          <p:cNvSpPr txBox="1"/>
          <p:nvPr>
            <p:ph idx="1" type="body"/>
          </p:nvPr>
        </p:nvSpPr>
        <p:spPr>
          <a:xfrm>
            <a:off x="571500" y="1583544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Transform discrete or continous numeric features into binary features</a:t>
            </a:r>
            <a:endParaRPr/>
          </a:p>
        </p:txBody>
      </p:sp>
      <p:pic>
        <p:nvPicPr>
          <p:cNvPr id="1757" name="Google Shape;1757;p240"/>
          <p:cNvPicPr preferRelativeResize="0"/>
          <p:nvPr/>
        </p:nvPicPr>
        <p:blipFill rotWithShape="1">
          <a:blip r:embed="rId3">
            <a:alphaModFix/>
          </a:blip>
          <a:srcRect b="0" l="0" r="54818" t="28936"/>
          <a:stretch/>
        </p:blipFill>
        <p:spPr>
          <a:xfrm>
            <a:off x="678676" y="2476475"/>
            <a:ext cx="3810000" cy="230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24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241"/>
          <p:cNvSpPr txBox="1"/>
          <p:nvPr>
            <p:ph idx="1" type="body"/>
          </p:nvPr>
        </p:nvSpPr>
        <p:spPr>
          <a:xfrm>
            <a:off x="628650" y="1440669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Models that are smooth functions of inputs are sensitive to scale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Scale numerical values into certain range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Popular techniques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Max-Min scaling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Standard z scaling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4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Max-Min Scalling</a:t>
            </a:r>
            <a:endParaRPr/>
          </a:p>
        </p:txBody>
      </p:sp>
      <p:sp>
        <p:nvSpPr>
          <p:cNvPr id="1769" name="Google Shape;1769;p242"/>
          <p:cNvSpPr txBox="1"/>
          <p:nvPr>
            <p:ph idx="1" type="body"/>
          </p:nvPr>
        </p:nvSpPr>
        <p:spPr>
          <a:xfrm>
            <a:off x="628650" y="1559719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Squeezes all the values between the range of 0 to 1</a:t>
            </a:r>
            <a:endParaRPr/>
          </a:p>
        </p:txBody>
      </p:sp>
      <p:pic>
        <p:nvPicPr>
          <p:cNvPr id="1770" name="Google Shape;1770;p242"/>
          <p:cNvPicPr preferRelativeResize="0"/>
          <p:nvPr/>
        </p:nvPicPr>
        <p:blipFill rotWithShape="1">
          <a:blip r:embed="rId3">
            <a:alphaModFix/>
          </a:blip>
          <a:srcRect b="4279" l="0" r="47134" t="44650"/>
          <a:stretch/>
        </p:blipFill>
        <p:spPr>
          <a:xfrm>
            <a:off x="702450" y="2263575"/>
            <a:ext cx="4833950" cy="25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4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Z Scalling</a:t>
            </a:r>
            <a:endParaRPr/>
          </a:p>
        </p:txBody>
      </p:sp>
      <p:sp>
        <p:nvSpPr>
          <p:cNvPr id="1776" name="Google Shape;1776;p243"/>
          <p:cNvSpPr txBox="1"/>
          <p:nvPr>
            <p:ph idx="1" type="body"/>
          </p:nvPr>
        </p:nvSpPr>
        <p:spPr>
          <a:xfrm>
            <a:off x="628650" y="1512094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After Standardizations Features have the mean of 0 and Variance of 1 </a:t>
            </a:r>
            <a:endParaRPr/>
          </a:p>
        </p:txBody>
      </p:sp>
      <p:pic>
        <p:nvPicPr>
          <p:cNvPr id="1777" name="Google Shape;1777;p243"/>
          <p:cNvPicPr preferRelativeResize="0"/>
          <p:nvPr/>
        </p:nvPicPr>
        <p:blipFill rotWithShape="1">
          <a:blip r:embed="rId3">
            <a:alphaModFix/>
          </a:blip>
          <a:srcRect b="10647" l="0" r="46094" t="29400"/>
          <a:stretch/>
        </p:blipFill>
        <p:spPr>
          <a:xfrm>
            <a:off x="1893100" y="2127025"/>
            <a:ext cx="4536274" cy="2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/>
          <p:nvPr>
            <p:ph type="title"/>
          </p:nvPr>
        </p:nvSpPr>
        <p:spPr>
          <a:xfrm>
            <a:off x="1433527" y="273844"/>
            <a:ext cx="6277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When A New Email Is Sent</a:t>
            </a:r>
            <a:endParaRPr/>
          </a:p>
        </p:txBody>
      </p:sp>
      <p:sp>
        <p:nvSpPr>
          <p:cNvPr id="520" name="Google Shape;520;p8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21" name="Google Shape;521;p8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82"/>
          <p:cNvPicPr preferRelativeResize="0"/>
          <p:nvPr/>
        </p:nvPicPr>
        <p:blipFill rotWithShape="1">
          <a:blip r:embed="rId3">
            <a:alphaModFix/>
          </a:blip>
          <a:srcRect b="3947" l="16054" r="6832" t="0"/>
          <a:stretch/>
        </p:blipFill>
        <p:spPr>
          <a:xfrm>
            <a:off x="2009215" y="1149870"/>
            <a:ext cx="5274633" cy="332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24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Rolling Window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83" name="Google Shape;1783;p244"/>
          <p:cNvSpPr txBox="1"/>
          <p:nvPr>
            <p:ph idx="1" type="body"/>
          </p:nvPr>
        </p:nvSpPr>
        <p:spPr>
          <a:xfrm>
            <a:off x="714375" y="1726425"/>
            <a:ext cx="49326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S</a:t>
            </a:r>
            <a:r>
              <a:rPr lang="en" sz="1600">
                <a:solidFill>
                  <a:srgbClr val="FFFFFF"/>
                </a:solidFill>
              </a:rPr>
              <a:t>ummary statistics across the values can be features in our dataset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Uses the </a:t>
            </a:r>
            <a:r>
              <a:rPr lang="en" sz="1600">
                <a:solidFill>
                  <a:srgbClr val="FFFFFF"/>
                </a:solidFill>
              </a:rPr>
              <a:t>mean of the previous two values to predict the next value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Pandas provides a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rolling() function</a:t>
            </a:r>
            <a:r>
              <a:rPr lang="en" sz="1600">
                <a:solidFill>
                  <a:srgbClr val="FFFFFF"/>
                </a:solidFill>
              </a:rPr>
              <a:t> that creates a new data structure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784" name="Google Shape;1784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948" y="1838250"/>
            <a:ext cx="3019000" cy="17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24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245"/>
          <p:cNvSpPr txBox="1"/>
          <p:nvPr>
            <p:ph idx="1" type="body"/>
          </p:nvPr>
        </p:nvSpPr>
        <p:spPr>
          <a:xfrm>
            <a:off x="628650" y="1476375"/>
            <a:ext cx="47613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Process of converting raw timeseries into a timeseries of average scores 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Recent values are given more weight vs older values.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Determining the expected feature value of raw data, the machine can more easily infer correlation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791" name="Google Shape;179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350" y="1956244"/>
            <a:ext cx="3449249" cy="19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4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6425" lIns="72875" spcFirstLastPara="1" rIns="72875" wrap="square" tIns="36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/>
              <a:t>Principal Component Analysis</a:t>
            </a:r>
            <a:endParaRPr/>
          </a:p>
        </p:txBody>
      </p:sp>
      <p:pic>
        <p:nvPicPr>
          <p:cNvPr id="1797" name="Google Shape;1797;p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00" y="154067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247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Problem Setting</a:t>
            </a:r>
            <a:endParaRPr/>
          </a:p>
        </p:txBody>
      </p:sp>
      <p:sp>
        <p:nvSpPr>
          <p:cNvPr id="1803" name="Google Shape;1803;p247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04" name="Google Shape;1804;p247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5" name="Google Shape;1805;p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624" y="1396093"/>
            <a:ext cx="6232713" cy="276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48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Finding Coordinates of projected data</a:t>
            </a:r>
            <a:endParaRPr/>
          </a:p>
        </p:txBody>
      </p:sp>
      <p:sp>
        <p:nvSpPr>
          <p:cNvPr id="1811" name="Google Shape;1811;p248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12" name="Google Shape;1812;p248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3" name="Google Shape;1813;p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262102"/>
            <a:ext cx="7135759" cy="291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24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- Data points</a:t>
            </a:r>
            <a:endParaRPr/>
          </a:p>
        </p:txBody>
      </p:sp>
      <p:pic>
        <p:nvPicPr>
          <p:cNvPr id="1819" name="Google Shape;181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54425"/>
            <a:ext cx="5909074" cy="34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5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5" name="Google Shape;1825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00" y="1375698"/>
            <a:ext cx="6393650" cy="37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5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1" name="Google Shape;1831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88294"/>
            <a:ext cx="617235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7" name="Google Shape;183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88294"/>
            <a:ext cx="6291904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5 - transform the samples</a:t>
            </a:r>
            <a:endParaRPr/>
          </a:p>
        </p:txBody>
      </p:sp>
      <p:sp>
        <p:nvSpPr>
          <p:cNvPr id="1843" name="Google Shape;1843;p253"/>
          <p:cNvSpPr txBox="1"/>
          <p:nvPr/>
        </p:nvSpPr>
        <p:spPr>
          <a:xfrm>
            <a:off x="628650" y="1268050"/>
            <a:ext cx="6931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Eigenvectors with the lowest eigenvalues bear the least information so we  eliminate EigenVector 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corresponding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to lowest eigenvalues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ransform our samples onto the new subspace via the equation </a:t>
            </a:r>
            <a:r>
              <a:rPr b="1" i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 = W′ × x 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b="1" i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W′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the </a:t>
            </a:r>
            <a:r>
              <a:rPr i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transpose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the matrix </a:t>
            </a:r>
            <a:r>
              <a:rPr b="1" i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1" i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4" name="Google Shape;184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48" y="2815823"/>
            <a:ext cx="5969825" cy="17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>
            <p:ph type="title"/>
          </p:nvPr>
        </p:nvSpPr>
        <p:spPr>
          <a:xfrm>
            <a:off x="1433527" y="273844"/>
            <a:ext cx="6277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528" name="Google Shape;528;p8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29" name="Google Shape;529;p8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667" y="1012677"/>
            <a:ext cx="5211337" cy="351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4"/>
          <p:cNvSpPr txBox="1"/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PCA in higher Dimension</a:t>
            </a:r>
            <a:endParaRPr/>
          </a:p>
        </p:txBody>
      </p:sp>
      <p:sp>
        <p:nvSpPr>
          <p:cNvPr id="1850" name="Google Shape;1850;p254"/>
          <p:cNvSpPr txBox="1"/>
          <p:nvPr>
            <p:ph idx="11" type="ftr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51" name="Google Shape;1851;p254"/>
          <p:cNvSpPr txBox="1"/>
          <p:nvPr>
            <p:ph idx="12" type="sldNum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2" name="Google Shape;1852;p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308" y="1268016"/>
            <a:ext cx="8695392" cy="320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5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feature elimination</a:t>
            </a:r>
            <a:endParaRPr/>
          </a:p>
        </p:txBody>
      </p:sp>
      <p:sp>
        <p:nvSpPr>
          <p:cNvPr id="1858" name="Google Shape;1858;p255"/>
          <p:cNvSpPr txBox="1"/>
          <p:nvPr>
            <p:ph idx="1" type="body"/>
          </p:nvPr>
        </p:nvSpPr>
        <p:spPr>
          <a:xfrm>
            <a:off x="567925" y="1527575"/>
            <a:ext cx="54651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Recursively removes features, builds a model using the remaining attributes 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Removes the weakest feature until the specified number of features is reached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Features are ranked by the model’s coef_ or feature_importances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859" name="Google Shape;1859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025" y="1882175"/>
            <a:ext cx="2926200" cy="201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25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</a:t>
            </a:r>
            <a:endParaRPr/>
          </a:p>
        </p:txBody>
      </p:sp>
      <p:sp>
        <p:nvSpPr>
          <p:cNvPr id="1865" name="Google Shape;1865;p256"/>
          <p:cNvSpPr txBox="1"/>
          <p:nvPr>
            <p:ph idx="1" type="body"/>
          </p:nvPr>
        </p:nvSpPr>
        <p:spPr>
          <a:xfrm>
            <a:off x="628650" y="1497975"/>
            <a:ext cx="48363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New feature space to project the data in order to maximize classes separability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 LDA takes labeling into account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Distance between data points of different categories after projection are more significant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Distance between the data points of the same class are more compact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866" name="Google Shape;1866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850" y="2205949"/>
            <a:ext cx="3399176" cy="17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5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Explained</a:t>
            </a:r>
            <a:endParaRPr/>
          </a:p>
        </p:txBody>
      </p:sp>
      <p:sp>
        <p:nvSpPr>
          <p:cNvPr id="1872" name="Google Shape;1872;p257"/>
          <p:cNvSpPr txBox="1"/>
          <p:nvPr>
            <p:ph idx="1" type="body"/>
          </p:nvPr>
        </p:nvSpPr>
        <p:spPr>
          <a:xfrm>
            <a:off x="578625" y="1623994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https://www.youtube.com/watch?v=azXCzI57Yfc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Calculus for ML</a:t>
            </a:r>
            <a:r>
              <a:rPr lang="en"/>
              <a:t> </a:t>
            </a:r>
            <a:endParaRPr/>
          </a:p>
        </p:txBody>
      </p:sp>
      <p:pic>
        <p:nvPicPr>
          <p:cNvPr id="1878" name="Google Shape;1878;p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5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Fundamental theorem of Calculus</a:t>
            </a:r>
            <a:endParaRPr/>
          </a:p>
        </p:txBody>
      </p:sp>
      <p:sp>
        <p:nvSpPr>
          <p:cNvPr id="1884" name="Google Shape;1884;p259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85" name="Google Shape;1885;p259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6" name="Google Shape;1886;p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43441"/>
            <a:ext cx="5812646" cy="344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26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Fundamental theorem of Calculus</a:t>
            </a:r>
            <a:endParaRPr/>
          </a:p>
        </p:txBody>
      </p:sp>
      <p:sp>
        <p:nvSpPr>
          <p:cNvPr id="1893" name="Google Shape;1893;p260"/>
          <p:cNvSpPr txBox="1"/>
          <p:nvPr>
            <p:ph idx="1" type="body"/>
          </p:nvPr>
        </p:nvSpPr>
        <p:spPr>
          <a:xfrm>
            <a:off x="789255" y="1879791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https://youtu.be/WUvTyaaNkzM</a:t>
            </a:r>
            <a:r>
              <a:rPr lang="en"/>
              <a:t>  </a:t>
            </a:r>
            <a:endParaRPr/>
          </a:p>
        </p:txBody>
      </p:sp>
      <p:sp>
        <p:nvSpPr>
          <p:cNvPr id="1894" name="Google Shape;1894;p260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95" name="Google Shape;1895;p260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6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functions</a:t>
            </a:r>
            <a:endParaRPr/>
          </a:p>
        </p:txBody>
      </p:sp>
      <p:pic>
        <p:nvPicPr>
          <p:cNvPr id="1901" name="Google Shape;1901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39571"/>
            <a:ext cx="4038550" cy="227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261"/>
          <p:cNvSpPr txBox="1"/>
          <p:nvPr/>
        </p:nvSpPr>
        <p:spPr>
          <a:xfrm>
            <a:off x="703225" y="1623275"/>
            <a:ext cx="34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is made up of multiple numbers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Associating points in one space with points in another space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26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derivative</a:t>
            </a:r>
            <a:endParaRPr/>
          </a:p>
        </p:txBody>
      </p:sp>
      <p:pic>
        <p:nvPicPr>
          <p:cNvPr id="1908" name="Google Shape;1908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919400"/>
            <a:ext cx="60590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6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Rule</a:t>
            </a:r>
            <a:endParaRPr/>
          </a:p>
        </p:txBody>
      </p:sp>
      <p:sp>
        <p:nvSpPr>
          <p:cNvPr id="1914" name="Google Shape;1914;p263"/>
          <p:cNvSpPr txBox="1"/>
          <p:nvPr>
            <p:ph idx="1" type="body"/>
          </p:nvPr>
        </p:nvSpPr>
        <p:spPr>
          <a:xfrm>
            <a:off x="683125" y="1680269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The Power rule tells us how to differentiate expressions of the form x^n</a:t>
            </a:r>
            <a:endParaRPr i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5" name="Google Shape;1915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575" y="2243513"/>
            <a:ext cx="34099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66"/>
          <p:cNvPicPr preferRelativeResize="0"/>
          <p:nvPr/>
        </p:nvPicPr>
        <p:blipFill rotWithShape="1">
          <a:blip r:embed="rId3">
            <a:alphaModFix/>
          </a:blip>
          <a:srcRect b="9592" l="1322" r="0" t="0"/>
          <a:stretch/>
        </p:blipFill>
        <p:spPr>
          <a:xfrm>
            <a:off x="1029782" y="408455"/>
            <a:ext cx="7228554" cy="394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4"/>
          <p:cNvSpPr txBox="1"/>
          <p:nvPr>
            <p:ph type="title"/>
          </p:nvPr>
        </p:nvSpPr>
        <p:spPr>
          <a:xfrm>
            <a:off x="1433527" y="273844"/>
            <a:ext cx="62772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536" name="Google Shape;536;p8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37" name="Google Shape;537;p8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84"/>
          <p:cNvPicPr preferRelativeResize="0"/>
          <p:nvPr/>
        </p:nvPicPr>
        <p:blipFill rotWithShape="1">
          <a:blip r:embed="rId3">
            <a:alphaModFix/>
          </a:blip>
          <a:srcRect b="0" l="11300" r="0" t="0"/>
          <a:stretch/>
        </p:blipFill>
        <p:spPr>
          <a:xfrm>
            <a:off x="1998666" y="937031"/>
            <a:ext cx="5179691" cy="349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6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Chain Rule  </a:t>
            </a:r>
            <a:endParaRPr/>
          </a:p>
        </p:txBody>
      </p:sp>
      <p:pic>
        <p:nvPicPr>
          <p:cNvPr id="1921" name="Google Shape;1921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38" y="1554438"/>
            <a:ext cx="59721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26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 Chain rule</a:t>
            </a:r>
            <a:endParaRPr/>
          </a:p>
        </p:txBody>
      </p:sp>
      <p:sp>
        <p:nvSpPr>
          <p:cNvPr id="1927" name="Google Shape;1927;p26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928" name="Google Shape;1928;p26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9" name="Google Shape;1929;p265"/>
          <p:cNvSpPr/>
          <p:nvPr/>
        </p:nvSpPr>
        <p:spPr>
          <a:xfrm>
            <a:off x="4642202" y="2405476"/>
            <a:ext cx="45480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https://youtu.be/YG15m2VwSjA?t=540</a:t>
            </a:r>
            <a:endParaRPr sz="1100"/>
          </a:p>
        </p:txBody>
      </p:sp>
      <p:pic>
        <p:nvPicPr>
          <p:cNvPr id="1930" name="Google Shape;1930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52"/>
            <a:ext cx="3885326" cy="29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6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Chain Rule</a:t>
            </a:r>
            <a:endParaRPr/>
          </a:p>
        </p:txBody>
      </p:sp>
      <p:pic>
        <p:nvPicPr>
          <p:cNvPr id="1936" name="Google Shape;1936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25" y="1612750"/>
            <a:ext cx="5324301" cy="27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26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Order Derivative</a:t>
            </a:r>
            <a:endParaRPr/>
          </a:p>
        </p:txBody>
      </p:sp>
      <p:sp>
        <p:nvSpPr>
          <p:cNvPr id="1942" name="Google Shape;1942;p267"/>
          <p:cNvSpPr txBox="1"/>
          <p:nvPr>
            <p:ph idx="1" type="body"/>
          </p:nvPr>
        </p:nvSpPr>
        <p:spPr>
          <a:xfrm>
            <a:off x="628650" y="1471050"/>
            <a:ext cx="44706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how the rate of change of a quantity is itself changing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Derivative of the derivative of the given function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Describes how the slope changes over the independent variable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943" name="Google Shape;1943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01" y="1858004"/>
            <a:ext cx="3460501" cy="21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6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Equation</a:t>
            </a:r>
            <a:endParaRPr/>
          </a:p>
        </p:txBody>
      </p:sp>
      <p:sp>
        <p:nvSpPr>
          <p:cNvPr id="1949" name="Google Shape;1949;p268"/>
          <p:cNvSpPr txBox="1"/>
          <p:nvPr>
            <p:ph idx="1" type="body"/>
          </p:nvPr>
        </p:nvSpPr>
        <p:spPr>
          <a:xfrm>
            <a:off x="628650" y="1717625"/>
            <a:ext cx="3662700" cy="13905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states how a rate of change (a "differential") in one variable is related to other variables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950" name="Google Shape;1950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25" y="1092875"/>
            <a:ext cx="4541899" cy="33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6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Derivatives</a:t>
            </a:r>
            <a:endParaRPr/>
          </a:p>
        </p:txBody>
      </p:sp>
      <p:pic>
        <p:nvPicPr>
          <p:cNvPr id="1956" name="Google Shape;1956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250" y="1529599"/>
            <a:ext cx="3973301" cy="25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269"/>
          <p:cNvSpPr txBox="1"/>
          <p:nvPr/>
        </p:nvSpPr>
        <p:spPr>
          <a:xfrm>
            <a:off x="472150" y="2290450"/>
            <a:ext cx="4279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Defined as derivatives of a function of multiple variables when all but the variable of interest are held fixed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27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pic>
        <p:nvPicPr>
          <p:cNvPr id="1963" name="Google Shape;196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50" y="1268050"/>
            <a:ext cx="4488826" cy="35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270"/>
          <p:cNvSpPr txBox="1"/>
          <p:nvPr/>
        </p:nvSpPr>
        <p:spPr>
          <a:xfrm>
            <a:off x="572625" y="1553375"/>
            <a:ext cx="3859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is drawn probabilistically from a continuous space, then average values over the data are computed by integrals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in Determining the area under the curve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7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formula</a:t>
            </a:r>
            <a:endParaRPr/>
          </a:p>
        </p:txBody>
      </p:sp>
      <p:pic>
        <p:nvPicPr>
          <p:cNvPr id="1970" name="Google Shape;1970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25" y="2016925"/>
            <a:ext cx="69016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7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</a:t>
            </a:r>
            <a:endParaRPr/>
          </a:p>
        </p:txBody>
      </p:sp>
      <p:pic>
        <p:nvPicPr>
          <p:cNvPr id="1976" name="Google Shape;1976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00" y="1218044"/>
            <a:ext cx="4187128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272"/>
          <p:cNvSpPr txBox="1"/>
          <p:nvPr/>
        </p:nvSpPr>
        <p:spPr>
          <a:xfrm>
            <a:off x="5515350" y="1428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50">
                <a:solidFill>
                  <a:srgbClr val="404040"/>
                </a:solidFill>
                <a:highlight>
                  <a:srgbClr val="FFFFFF"/>
                </a:highlight>
              </a:rPr>
              <a:t>f(x) =3x</a:t>
            </a:r>
            <a:r>
              <a:rPr i="1" lang="en" sz="1050">
                <a:solidFill>
                  <a:srgbClr val="404040"/>
                </a:solidFill>
                <a:highlight>
                  <a:srgbClr val="FFFFFF"/>
                </a:highlight>
              </a:rPr>
              <a:t>3</a:t>
            </a:r>
            <a:r>
              <a:rPr i="1" lang="en" sz="1450">
                <a:solidFill>
                  <a:srgbClr val="404040"/>
                </a:solidFill>
                <a:highlight>
                  <a:srgbClr val="FFFFFF"/>
                </a:highlight>
              </a:rPr>
              <a:t> + x</a:t>
            </a:r>
            <a:r>
              <a:rPr i="1" lang="en" sz="1050">
                <a:solidFill>
                  <a:srgbClr val="404040"/>
                </a:solidFill>
                <a:highlight>
                  <a:srgbClr val="FFFFFF"/>
                </a:highlight>
              </a:rPr>
              <a:t>2</a:t>
            </a:r>
            <a:r>
              <a:rPr i="1" lang="en" sz="1450">
                <a:solidFill>
                  <a:srgbClr val="404040"/>
                </a:solidFill>
                <a:highlight>
                  <a:srgbClr val="FFFFFF"/>
                </a:highlight>
              </a:rPr>
              <a:t> – 8x + 6. 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7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- Approximation</a:t>
            </a:r>
            <a:endParaRPr/>
          </a:p>
        </p:txBody>
      </p:sp>
      <p:pic>
        <p:nvPicPr>
          <p:cNvPr id="1983" name="Google Shape;1983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5" y="1170394"/>
            <a:ext cx="440258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 txBox="1"/>
          <p:nvPr>
            <p:ph type="title"/>
          </p:nvPr>
        </p:nvSpPr>
        <p:spPr>
          <a:xfrm>
            <a:off x="1433527" y="273844"/>
            <a:ext cx="62772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544" name="Google Shape;544;p8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45" name="Google Shape;545;p8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85"/>
          <p:cNvPicPr preferRelativeResize="0"/>
          <p:nvPr/>
        </p:nvPicPr>
        <p:blipFill rotWithShape="1">
          <a:blip r:embed="rId3">
            <a:alphaModFix/>
          </a:blip>
          <a:srcRect b="0" l="14273" r="0" t="0"/>
          <a:stretch/>
        </p:blipFill>
        <p:spPr>
          <a:xfrm>
            <a:off x="2019765" y="1024377"/>
            <a:ext cx="5179689" cy="346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7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- Approximation</a:t>
            </a:r>
            <a:endParaRPr/>
          </a:p>
        </p:txBody>
      </p:sp>
      <p:pic>
        <p:nvPicPr>
          <p:cNvPr id="1989" name="Google Shape;1989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20444"/>
            <a:ext cx="4181252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552" y="1420444"/>
            <a:ext cx="3835149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7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 Taylor Series </a:t>
            </a:r>
            <a:endParaRPr/>
          </a:p>
        </p:txBody>
      </p:sp>
      <p:sp>
        <p:nvSpPr>
          <p:cNvPr id="1996" name="Google Shape;1996;p275"/>
          <p:cNvSpPr txBox="1"/>
          <p:nvPr>
            <p:ph idx="1" type="body"/>
          </p:nvPr>
        </p:nvSpPr>
        <p:spPr>
          <a:xfrm>
            <a:off x="628650" y="1690675"/>
            <a:ext cx="71580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</a:t>
            </a:r>
            <a:r>
              <a:rPr lang="en"/>
              <a:t>an be used to approximate a complex nonlinear relationship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The polynomial models is just the Taylor series expansion 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Can be used where the relationship between study and explanatory variables is curvilinear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7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Polynomial Regression</a:t>
            </a:r>
            <a:endParaRPr/>
          </a:p>
        </p:txBody>
      </p:sp>
      <p:sp>
        <p:nvSpPr>
          <p:cNvPr id="2002" name="Google Shape;2002;p27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27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4" name="Google Shape;2004;p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1954" y="1505124"/>
            <a:ext cx="4330912" cy="2757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7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2010" name="Google Shape;2010;p27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27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2" name="Google Shape;2012;p2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878" y="1293689"/>
            <a:ext cx="3985131" cy="293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78"/>
          <p:cNvSpPr txBox="1"/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Scalar Vs Vector Vs Matrix Vs Tensor</a:t>
            </a:r>
            <a:endParaRPr/>
          </a:p>
        </p:txBody>
      </p:sp>
      <p:pic>
        <p:nvPicPr>
          <p:cNvPr id="2018" name="Google Shape;2018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75" y="1875775"/>
            <a:ext cx="5773800" cy="19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79"/>
          <p:cNvSpPr txBox="1"/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Tensor Calculus</a:t>
            </a:r>
            <a:endParaRPr/>
          </a:p>
        </p:txBody>
      </p:sp>
      <p:sp>
        <p:nvSpPr>
          <p:cNvPr id="2024" name="Google Shape;2024;p279"/>
          <p:cNvSpPr txBox="1"/>
          <p:nvPr>
            <p:ph idx="1" type="body"/>
          </p:nvPr>
        </p:nvSpPr>
        <p:spPr>
          <a:xfrm>
            <a:off x="628500" y="1483800"/>
            <a:ext cx="58224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2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Change in three or more dimensions involves </a:t>
            </a:r>
            <a:r>
              <a:rPr lang="en"/>
              <a:t>Tensor Calculus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Extends the methods of calculus to tensors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Tensors are a generalization of matrices and are represented using n-dimensional arrays.</a:t>
            </a:r>
            <a:endParaRPr/>
          </a:p>
          <a:p>
            <a:pPr indent="0" lvl="0" marL="0" rtl="0" algn="l">
              <a:spcBef>
                <a:spcPts val="2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8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optimization</a:t>
            </a:r>
            <a:endParaRPr/>
          </a:p>
        </p:txBody>
      </p:sp>
      <p:pic>
        <p:nvPicPr>
          <p:cNvPr id="2030" name="Google Shape;2030;p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8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endParaRPr/>
          </a:p>
        </p:txBody>
      </p:sp>
      <p:sp>
        <p:nvSpPr>
          <p:cNvPr id="2036" name="Google Shape;2036;p281"/>
          <p:cNvSpPr txBox="1"/>
          <p:nvPr>
            <p:ph idx="1" type="body"/>
          </p:nvPr>
        </p:nvSpPr>
        <p:spPr>
          <a:xfrm>
            <a:off x="628650" y="1668825"/>
            <a:ext cx="37413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</a:t>
            </a:r>
            <a:r>
              <a:rPr b="1" lang="en" sz="1600">
                <a:solidFill>
                  <a:srgbClr val="FFFFFF"/>
                </a:solidFill>
              </a:rPr>
              <a:t>gradient</a:t>
            </a:r>
            <a:r>
              <a:rPr lang="en" sz="1600">
                <a:solidFill>
                  <a:srgbClr val="FFFFFF"/>
                </a:solidFill>
              </a:rPr>
              <a:t> of a function f, denoted as ∇</a:t>
            </a:r>
            <a:r>
              <a:rPr i="1" lang="en" sz="1600">
                <a:solidFill>
                  <a:srgbClr val="FFFFFF"/>
                </a:solidFill>
              </a:rPr>
              <a:t>f</a:t>
            </a:r>
            <a:r>
              <a:rPr lang="en" sz="1600">
                <a:solidFill>
                  <a:srgbClr val="FFFFFF"/>
                </a:solidFill>
              </a:rPr>
              <a:t>, is the collection of all its partial derivatives into a vector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Represent the combination of rate of change in x,y,z at a given point in three or higher dimensional curve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037" name="Google Shape;2037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125" y="1737925"/>
            <a:ext cx="4287627" cy="1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8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endParaRPr/>
          </a:p>
        </p:txBody>
      </p:sp>
      <p:sp>
        <p:nvSpPr>
          <p:cNvPr id="2043" name="Google Shape;2043;p282"/>
          <p:cNvSpPr txBox="1"/>
          <p:nvPr>
            <p:ph idx="1" type="body"/>
          </p:nvPr>
        </p:nvSpPr>
        <p:spPr>
          <a:xfrm>
            <a:off x="628650" y="1667519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https://www.youtube.com/watch?v=tIpKfDc295M&amp;list=PLSQl0a2vh4HC5feHa6Rc5c0wbRTx56nF7&amp;index=19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28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Vector</a:t>
            </a:r>
            <a:endParaRPr/>
          </a:p>
        </p:txBody>
      </p:sp>
      <p:sp>
        <p:nvSpPr>
          <p:cNvPr id="2049" name="Google Shape;2049;p283"/>
          <p:cNvSpPr txBox="1"/>
          <p:nvPr>
            <p:ph idx="1" type="body"/>
          </p:nvPr>
        </p:nvSpPr>
        <p:spPr>
          <a:xfrm>
            <a:off x="4771800" y="1356200"/>
            <a:ext cx="3675300" cy="32772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https://www.youtube.com/watch?v=_-02ze7tf08&amp;list=PLSQl0a2vh4HC5feHa6Rc5c0wbRTx56nF7&amp;index=20</a:t>
            </a:r>
            <a:r>
              <a:rPr lang="en"/>
              <a:t> </a:t>
            </a:r>
            <a:endParaRPr/>
          </a:p>
        </p:txBody>
      </p:sp>
      <p:sp>
        <p:nvSpPr>
          <p:cNvPr id="2050" name="Google Shape;2050;p283"/>
          <p:cNvSpPr txBox="1"/>
          <p:nvPr/>
        </p:nvSpPr>
        <p:spPr>
          <a:xfrm>
            <a:off x="552525" y="1436550"/>
            <a:ext cx="392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Gradient vector points  the direction of greatest rate of increase of f(x,y)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matrix of partial derivatives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a scalar-valued function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determine how directional derivatives at a point change as the direction changes,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>
            <p:ph type="title"/>
          </p:nvPr>
        </p:nvSpPr>
        <p:spPr>
          <a:xfrm>
            <a:off x="1433527" y="273844"/>
            <a:ext cx="6277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Decision Tree</a:t>
            </a:r>
            <a:endParaRPr/>
          </a:p>
        </p:txBody>
      </p:sp>
      <p:sp>
        <p:nvSpPr>
          <p:cNvPr id="552" name="Google Shape;552;p8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53" name="Google Shape;553;p8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185" y="1082841"/>
            <a:ext cx="6481631" cy="35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28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Derivative</a:t>
            </a:r>
            <a:endParaRPr/>
          </a:p>
        </p:txBody>
      </p:sp>
      <p:pic>
        <p:nvPicPr>
          <p:cNvPr id="2056" name="Google Shape;2056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700" y="1591075"/>
            <a:ext cx="4001501" cy="225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l _(u)f(x_0,y_0,z_0)" id="2057" name="Google Shape;2057;p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152" y="1775069"/>
            <a:ext cx="117199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(x,y,z)" id="2058" name="Google Shape;2058;p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30" y="1775069"/>
            <a:ext cx="71622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x_0,y_0,z_0)" id="2059" name="Google Shape;2059;p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993" y="1775069"/>
            <a:ext cx="80737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" id="2060" name="Google Shape;2060;p2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75" y="1775069"/>
            <a:ext cx="10418" cy="182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284"/>
          <p:cNvSpPr txBox="1"/>
          <p:nvPr/>
        </p:nvSpPr>
        <p:spPr>
          <a:xfrm>
            <a:off x="504730" y="1470275"/>
            <a:ext cx="419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Rate at which the function  changes at a point  in the given direction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Directional derivative is taken </a:t>
            </a:r>
            <a:r>
              <a:rPr i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along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some vector in the input space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directional derivative of f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along v,is the resulting rate of change in the output of the function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8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Differentiation - Gradient</a:t>
            </a:r>
            <a:endParaRPr/>
          </a:p>
        </p:txBody>
      </p:sp>
      <p:pic>
        <p:nvPicPr>
          <p:cNvPr id="2067" name="Google Shape;2067;p285"/>
          <p:cNvPicPr preferRelativeResize="0"/>
          <p:nvPr/>
        </p:nvPicPr>
        <p:blipFill rotWithShape="1">
          <a:blip r:embed="rId3">
            <a:alphaModFix/>
          </a:blip>
          <a:srcRect b="15746" l="0" r="0" t="0"/>
          <a:stretch/>
        </p:blipFill>
        <p:spPr>
          <a:xfrm>
            <a:off x="628650" y="1366350"/>
            <a:ext cx="6515802" cy="30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28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Hessian Matrix</a:t>
            </a:r>
            <a:endParaRPr/>
          </a:p>
        </p:txBody>
      </p:sp>
      <p:sp>
        <p:nvSpPr>
          <p:cNvPr id="2073" name="Google Shape;2073;p286"/>
          <p:cNvSpPr txBox="1"/>
          <p:nvPr>
            <p:ph idx="1" type="body"/>
          </p:nvPr>
        </p:nvSpPr>
        <p:spPr>
          <a:xfrm>
            <a:off x="535775" y="1595450"/>
            <a:ext cx="52626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The Hessian is a matrix of all possible Calculus second derivatives for a function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Used  to determine if a value is a function minimum or a maximum or undetermined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Used to iteratively get closer and closer to a minimum error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74" name="Google Shape;2074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250" y="1928800"/>
            <a:ext cx="3345625" cy="183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8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080" name="Google Shape;2080;p287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81" name="Google Shape;2081;p287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2" name="Google Shape;2082;p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71" y="1184102"/>
            <a:ext cx="7969189" cy="350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28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Slope</a:t>
            </a:r>
            <a:endParaRPr/>
          </a:p>
        </p:txBody>
      </p:sp>
      <p:sp>
        <p:nvSpPr>
          <p:cNvPr id="2088" name="Google Shape;2088;p288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89" name="Google Shape;2089;p288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0" name="Google Shape;2090;p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278" y="1980295"/>
            <a:ext cx="6232713" cy="207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8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Steps for GradientDescent</a:t>
            </a:r>
            <a:endParaRPr/>
          </a:p>
        </p:txBody>
      </p:sp>
      <p:sp>
        <p:nvSpPr>
          <p:cNvPr id="2096" name="Google Shape;2096;p289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97" name="Google Shape;2097;p289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8" name="Google Shape;2098;p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992" y="1268051"/>
            <a:ext cx="7794019" cy="34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29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method</a:t>
            </a:r>
            <a:endParaRPr/>
          </a:p>
        </p:txBody>
      </p:sp>
      <p:sp>
        <p:nvSpPr>
          <p:cNvPr id="2104" name="Google Shape;2104;p290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05" name="Google Shape;2105;p290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6" name="Google Shape;2106;p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268016"/>
            <a:ext cx="5921510" cy="327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9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method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2" name="Google Shape;2112;p29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13" name="Google Shape;2113;p29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4" name="Google Shape;2114;p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9" y="1433224"/>
            <a:ext cx="7506276" cy="31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29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Formula</a:t>
            </a:r>
            <a:endParaRPr/>
          </a:p>
        </p:txBody>
      </p:sp>
      <p:sp>
        <p:nvSpPr>
          <p:cNvPr id="2120" name="Google Shape;2120;p29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21" name="Google Shape;2121;p29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2" name="Google Shape;2122;p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110" y="1756772"/>
            <a:ext cx="6077112" cy="198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29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1</a:t>
            </a:r>
            <a:endParaRPr/>
          </a:p>
        </p:txBody>
      </p:sp>
      <p:sp>
        <p:nvSpPr>
          <p:cNvPr id="2128" name="Google Shape;2128;p29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29" name="Google Shape;2129;p293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0" name="Google Shape;2130;p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74" y="1534205"/>
            <a:ext cx="6898343" cy="323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560" name="Google Shape;560;p8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8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526" y="1268016"/>
            <a:ext cx="6437221" cy="342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29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2</a:t>
            </a:r>
            <a:endParaRPr/>
          </a:p>
        </p:txBody>
      </p:sp>
      <p:sp>
        <p:nvSpPr>
          <p:cNvPr id="2136" name="Google Shape;2136;p29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37" name="Google Shape;2137;p29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8" name="Google Shape;2138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9" y="1116551"/>
            <a:ext cx="6352568" cy="36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29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3</a:t>
            </a:r>
            <a:endParaRPr/>
          </a:p>
        </p:txBody>
      </p:sp>
      <p:sp>
        <p:nvSpPr>
          <p:cNvPr id="2144" name="Google Shape;2144;p29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45" name="Google Shape;2145;p29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6" name="Google Shape;2146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8" y="1268041"/>
            <a:ext cx="6734097" cy="331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29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4</a:t>
            </a:r>
            <a:endParaRPr/>
          </a:p>
        </p:txBody>
      </p:sp>
      <p:sp>
        <p:nvSpPr>
          <p:cNvPr id="2152" name="Google Shape;2152;p29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53" name="Google Shape;2153;p29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4" name="Google Shape;2154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608575"/>
            <a:ext cx="3892001" cy="28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296"/>
          <p:cNvSpPr txBox="1"/>
          <p:nvPr/>
        </p:nvSpPr>
        <p:spPr>
          <a:xfrm>
            <a:off x="4791900" y="1627425"/>
            <a:ext cx="38919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in  Optimization algorithm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 of this method is to find better training directions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29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Steepest Gradient Descent</a:t>
            </a:r>
            <a:endParaRPr/>
          </a:p>
        </p:txBody>
      </p:sp>
      <p:sp>
        <p:nvSpPr>
          <p:cNvPr id="2161" name="Google Shape;2161;p297"/>
          <p:cNvSpPr txBox="1"/>
          <p:nvPr>
            <p:ph idx="1" type="body"/>
          </p:nvPr>
        </p:nvSpPr>
        <p:spPr>
          <a:xfrm>
            <a:off x="562575" y="1680275"/>
            <a:ext cx="52941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An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algorithm</a:t>
            </a:r>
            <a:r>
              <a:rPr lang="en" sz="1600">
                <a:solidFill>
                  <a:srgbClr val="FFFFFF"/>
                </a:solidFill>
              </a:rPr>
              <a:t> for finding the nearest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4"/>
              </a:rPr>
              <a:t>local minimum</a:t>
            </a:r>
            <a:r>
              <a:rPr lang="en" sz="1600">
                <a:solidFill>
                  <a:srgbClr val="FFFFFF"/>
                </a:solidFill>
              </a:rPr>
              <a:t> of a function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Special case of gradient descent where the step length is chosen to minimize the objective function value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162" name="Google Shape;2162;p297"/>
          <p:cNvSpPr txBox="1"/>
          <p:nvPr/>
        </p:nvSpPr>
        <p:spPr>
          <a:xfrm>
            <a:off x="5927075" y="2344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https://www.youtube.com/watch?v=TEB2z7ZlRAw&amp;t=7s</a:t>
            </a: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29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Lagrange Multipliers</a:t>
            </a:r>
            <a:endParaRPr/>
          </a:p>
        </p:txBody>
      </p:sp>
      <p:sp>
        <p:nvSpPr>
          <p:cNvPr id="2168" name="Google Shape;2168;p298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69" name="Google Shape;2169;p298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0" name="Google Shape;2170;p298"/>
          <p:cNvSpPr txBox="1"/>
          <p:nvPr/>
        </p:nvSpPr>
        <p:spPr>
          <a:xfrm>
            <a:off x="711225" y="1517675"/>
            <a:ext cx="368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Strategy for finding the local maxima and minima of a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function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Allows us to maximize or minimize functions with the constraint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helps to find an optimal point for a constrained optimization problem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develop Support Vector Machine algorithm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1" name="Google Shape;2171;p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700" y="1420450"/>
            <a:ext cx="4407898" cy="27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29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Lagrange Multiplier</a:t>
            </a:r>
            <a:endParaRPr/>
          </a:p>
        </p:txBody>
      </p:sp>
      <p:pic>
        <p:nvPicPr>
          <p:cNvPr id="2177" name="Google Shape;2177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550" y="1645450"/>
            <a:ext cx="4491475" cy="3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30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Lagrange Multipliers</a:t>
            </a:r>
            <a:endParaRPr/>
          </a:p>
        </p:txBody>
      </p:sp>
      <p:pic>
        <p:nvPicPr>
          <p:cNvPr id="2183" name="Google Shape;2183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50" y="1193025"/>
            <a:ext cx="5161352" cy="34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30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Probability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189" name="Google Shape;2189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0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– Random Experiment</a:t>
            </a:r>
            <a:endParaRPr/>
          </a:p>
        </p:txBody>
      </p:sp>
      <p:sp>
        <p:nvSpPr>
          <p:cNvPr id="2195" name="Google Shape;2195;p30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96" name="Google Shape;2196;p30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7" name="Google Shape;2197;p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344216"/>
            <a:ext cx="7886710" cy="3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30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Sample space</a:t>
            </a:r>
            <a:endParaRPr/>
          </a:p>
        </p:txBody>
      </p:sp>
      <p:sp>
        <p:nvSpPr>
          <p:cNvPr id="2203" name="Google Shape;2203;p30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04" name="Google Shape;2204;p303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5" name="Google Shape;2205;p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06" y="1158367"/>
            <a:ext cx="8316654" cy="337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 Set - Fruits</a:t>
            </a:r>
            <a:endParaRPr/>
          </a:p>
        </p:txBody>
      </p:sp>
      <p:sp>
        <p:nvSpPr>
          <p:cNvPr id="568" name="Google Shape;568;p8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7539" y="273845"/>
            <a:ext cx="2420470" cy="7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5645" y="1268016"/>
            <a:ext cx="5486554" cy="359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30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Types of events</a:t>
            </a:r>
            <a:endParaRPr/>
          </a:p>
        </p:txBody>
      </p:sp>
      <p:sp>
        <p:nvSpPr>
          <p:cNvPr id="2211" name="Google Shape;2211;p30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12" name="Google Shape;2212;p30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3" name="Google Shape;2213;p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194537"/>
            <a:ext cx="6276948" cy="372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30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Independent Events</a:t>
            </a:r>
            <a:endParaRPr/>
          </a:p>
        </p:txBody>
      </p:sp>
      <p:sp>
        <p:nvSpPr>
          <p:cNvPr id="2219" name="Google Shape;2219;p30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20" name="Google Shape;2220;p30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1" name="Google Shape;2221;p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268016"/>
            <a:ext cx="4062934" cy="318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0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Estimators</a:t>
            </a:r>
            <a:endParaRPr/>
          </a:p>
        </p:txBody>
      </p:sp>
      <p:sp>
        <p:nvSpPr>
          <p:cNvPr id="2227" name="Google Shape;2227;p30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28" name="Google Shape;2228;p30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9" name="Google Shape;2229;p306"/>
          <p:cNvSpPr txBox="1"/>
          <p:nvPr/>
        </p:nvSpPr>
        <p:spPr>
          <a:xfrm>
            <a:off x="628649" y="1268050"/>
            <a:ext cx="59403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Sample statistics : A random variable whose value depends on which population item is included in sample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Sampling Variation : variation for sample statistics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Estimators : Statistics derived from sample too infer a population parameters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Estimate : value of estimators in particular sample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0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Conditional Probability</a:t>
            </a:r>
            <a:endParaRPr/>
          </a:p>
        </p:txBody>
      </p:sp>
      <p:sp>
        <p:nvSpPr>
          <p:cNvPr id="2235" name="Google Shape;2235;p307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36" name="Google Shape;2236;p307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7" name="Google Shape;2237;p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8957" y="1659751"/>
            <a:ext cx="4175313" cy="182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30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Bayes Theorem</a:t>
            </a:r>
            <a:endParaRPr/>
          </a:p>
        </p:txBody>
      </p:sp>
      <p:sp>
        <p:nvSpPr>
          <p:cNvPr id="2243" name="Google Shape;2243;p308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44" name="Google Shape;2244;p308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5" name="Google Shape;2245;p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105" y="1266425"/>
            <a:ext cx="7552457" cy="26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30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Variable </a:t>
            </a:r>
            <a:endParaRPr/>
          </a:p>
        </p:txBody>
      </p:sp>
      <p:sp>
        <p:nvSpPr>
          <p:cNvPr id="2251" name="Google Shape;2251;p309"/>
          <p:cNvSpPr txBox="1"/>
          <p:nvPr>
            <p:ph idx="1" type="body"/>
          </p:nvPr>
        </p:nvSpPr>
        <p:spPr>
          <a:xfrm>
            <a:off x="628650" y="1481725"/>
            <a:ext cx="51288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Numerical description of the outcome of a statistical experiment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Random variable that may assume only a finite number values is said to be discrete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One that may assume any value in some interval on the real number line is said to be continuous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252" name="Google Shape;2252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050" y="1762475"/>
            <a:ext cx="2667000" cy="20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1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 Of Random variable</a:t>
            </a:r>
            <a:endParaRPr/>
          </a:p>
        </p:txBody>
      </p:sp>
      <p:sp>
        <p:nvSpPr>
          <p:cNvPr id="2258" name="Google Shape;2258;p310"/>
          <p:cNvSpPr txBox="1"/>
          <p:nvPr>
            <p:ph idx="1" type="body"/>
          </p:nvPr>
        </p:nvSpPr>
        <p:spPr>
          <a:xfrm>
            <a:off x="487725" y="1501875"/>
            <a:ext cx="5259600" cy="29673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For discrete random variable, </a:t>
            </a:r>
            <a:r>
              <a:rPr i="1" lang="en" sz="1350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, the probability distribution is defined by a probability mass function</a:t>
            </a:r>
            <a:endParaRPr sz="135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For continuous random variable, </a:t>
            </a:r>
            <a:r>
              <a:rPr i="1" lang="en" sz="1350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, the probability distribution is defined by a probability density function</a:t>
            </a:r>
            <a:endParaRPr sz="135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The probability density function provides the height or value of the function at any particular value of </a:t>
            </a:r>
            <a:r>
              <a:rPr i="1" lang="en" sz="1350">
                <a:solidFill>
                  <a:srgbClr val="FFFFFF"/>
                </a:solidFill>
              </a:rPr>
              <a:t>x</a:t>
            </a:r>
            <a:endParaRPr i="1" sz="135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Area under the graph of </a:t>
            </a:r>
            <a:r>
              <a:rPr i="1" lang="en" sz="1350">
                <a:solidFill>
                  <a:srgbClr val="FFFFFF"/>
                </a:solidFill>
              </a:rPr>
              <a:t>f</a:t>
            </a:r>
            <a:r>
              <a:rPr lang="en" sz="1350">
                <a:solidFill>
                  <a:srgbClr val="FFFFFF"/>
                </a:solidFill>
              </a:rPr>
              <a:t>(</a:t>
            </a:r>
            <a:r>
              <a:rPr i="1" lang="en" sz="1350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) provides the probability that the variable</a:t>
            </a:r>
            <a:endParaRPr i="1" sz="1350">
              <a:solidFill>
                <a:srgbClr val="FFFFFF"/>
              </a:solidFill>
            </a:endParaRPr>
          </a:p>
        </p:txBody>
      </p:sp>
      <p:pic>
        <p:nvPicPr>
          <p:cNvPr id="2259" name="Google Shape;2259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325" y="968394"/>
            <a:ext cx="3091875" cy="173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725" y="2859975"/>
            <a:ext cx="26794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31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trees</a:t>
            </a:r>
            <a:endParaRPr/>
          </a:p>
        </p:txBody>
      </p:sp>
      <p:sp>
        <p:nvSpPr>
          <p:cNvPr id="2266" name="Google Shape;2266;p31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67" name="Google Shape;2267;p31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68" name="Google Shape;2268;p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268015"/>
            <a:ext cx="5523671" cy="320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721" y="1420444"/>
            <a:ext cx="2686879" cy="201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31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Disjoints</a:t>
            </a:r>
            <a:endParaRPr/>
          </a:p>
        </p:txBody>
      </p:sp>
      <p:sp>
        <p:nvSpPr>
          <p:cNvPr id="2275" name="Google Shape;2275;p312"/>
          <p:cNvSpPr txBox="1"/>
          <p:nvPr/>
        </p:nvSpPr>
        <p:spPr>
          <a:xfrm>
            <a:off x="431975" y="1426500"/>
            <a:ext cx="426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events are mutually exclusive if they cannot occur at the same time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two events are disjoint, then the probability of them both occurring at the same time is 0.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- A football game can’t be held at the same time as a rugby game on the same field.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6" name="Google Shape;2276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925" y="1812219"/>
            <a:ext cx="28575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1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Rule and Disjoint Events</a:t>
            </a:r>
            <a:endParaRPr/>
          </a:p>
        </p:txBody>
      </p:sp>
      <p:pic>
        <p:nvPicPr>
          <p:cNvPr id="2282" name="Google Shape;2282;p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23" y="1530552"/>
            <a:ext cx="3965601" cy="297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31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77" name="Google Shape;577;p8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526" y="1268016"/>
            <a:ext cx="3704706" cy="343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221" y="1548068"/>
            <a:ext cx="1720262" cy="146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31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Probability distribution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289" name="Google Shape;2289;p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1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Distribution</a:t>
            </a:r>
            <a:endParaRPr/>
          </a:p>
        </p:txBody>
      </p:sp>
      <p:sp>
        <p:nvSpPr>
          <p:cNvPr id="2295" name="Google Shape;2295;p31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96" name="Google Shape;2296;p31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7" name="Google Shape;2297;p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869" y="1268016"/>
            <a:ext cx="4164227" cy="338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1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Normal Distribution</a:t>
            </a:r>
            <a:endParaRPr/>
          </a:p>
        </p:txBody>
      </p:sp>
      <p:sp>
        <p:nvSpPr>
          <p:cNvPr id="2303" name="Google Shape;2303;p31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304" name="Google Shape;2304;p31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5" name="Google Shape;2305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268050"/>
            <a:ext cx="3553419" cy="3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925" y="1420450"/>
            <a:ext cx="3553425" cy="3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31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Distribution</a:t>
            </a:r>
            <a:endParaRPr/>
          </a:p>
        </p:txBody>
      </p:sp>
      <p:pic>
        <p:nvPicPr>
          <p:cNvPr id="2312" name="Google Shape;2312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875" y="1642225"/>
            <a:ext cx="4469700" cy="27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317"/>
          <p:cNvSpPr txBox="1"/>
          <p:nvPr/>
        </p:nvSpPr>
        <p:spPr>
          <a:xfrm>
            <a:off x="422750" y="1494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Distribution that has </a:t>
            </a: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possible outcomes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successes </a:t>
            </a:r>
            <a:r>
              <a:rPr i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i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repeated trials of a binomial experiment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31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Distribution Graph</a:t>
            </a:r>
            <a:endParaRPr/>
          </a:p>
        </p:txBody>
      </p:sp>
      <p:pic>
        <p:nvPicPr>
          <p:cNvPr id="2319" name="Google Shape;2319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23650"/>
            <a:ext cx="5090425" cy="29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31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Binomial Distribution</a:t>
            </a:r>
            <a:endParaRPr/>
          </a:p>
        </p:txBody>
      </p:sp>
      <p:sp>
        <p:nvSpPr>
          <p:cNvPr id="2325" name="Google Shape;2325;p319"/>
          <p:cNvSpPr txBox="1"/>
          <p:nvPr>
            <p:ph idx="1" type="body"/>
          </p:nvPr>
        </p:nvSpPr>
        <p:spPr>
          <a:xfrm>
            <a:off x="206725" y="1461600"/>
            <a:ext cx="53988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Binomial distribution 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discrete  of the probability distribution number of successes in a sequence of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independent experiments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Tell us the probability for a specific number of “successes” to happen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 distribution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continuous distribution, completely described by two parameters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determines where the center of the distribution is located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determines the shape of the distribution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6" name="Google Shape;2326;p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525" y="2097044"/>
            <a:ext cx="3313950" cy="199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32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Poisson Distribution</a:t>
            </a:r>
            <a:endParaRPr/>
          </a:p>
        </p:txBody>
      </p:sp>
      <p:sp>
        <p:nvSpPr>
          <p:cNvPr id="2332" name="Google Shape;2332;p320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333" name="Google Shape;2333;p320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4" name="Google Shape;2334;p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492" y="1268016"/>
            <a:ext cx="8280867" cy="322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2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Poisson Distribution Graph</a:t>
            </a:r>
            <a:endParaRPr/>
          </a:p>
        </p:txBody>
      </p:sp>
      <p:sp>
        <p:nvSpPr>
          <p:cNvPr id="2340" name="Google Shape;2340;p32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341" name="Google Shape;2341;p32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2" name="Google Shape;2342;p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496" y="1430304"/>
            <a:ext cx="8504304" cy="343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2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Vs Poisson Distribution </a:t>
            </a:r>
            <a:endParaRPr/>
          </a:p>
        </p:txBody>
      </p:sp>
      <p:sp>
        <p:nvSpPr>
          <p:cNvPr id="2348" name="Google Shape;2348;p322"/>
          <p:cNvSpPr txBox="1"/>
          <p:nvPr>
            <p:ph idx="1" type="body"/>
          </p:nvPr>
        </p:nvSpPr>
        <p:spPr>
          <a:xfrm>
            <a:off x="713225" y="1589869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Binomial :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model number of success in a finite trails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Each trail has the same probability of success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Each trail has two possible outcomes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Poisson: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model rates of occurrences of an event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average number of events is constant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 poisson distribution mean = variance.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49" name="Google Shape;2349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800" y="2340325"/>
            <a:ext cx="3326124" cy="1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2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Approximation To Binomial</a:t>
            </a:r>
            <a:endParaRPr/>
          </a:p>
        </p:txBody>
      </p:sp>
      <p:sp>
        <p:nvSpPr>
          <p:cNvPr id="2355" name="Google Shape;2355;p323"/>
          <p:cNvSpPr txBox="1"/>
          <p:nvPr>
            <p:ph idx="1" type="body"/>
          </p:nvPr>
        </p:nvSpPr>
        <p:spPr>
          <a:xfrm>
            <a:off x="628650" y="1428750"/>
            <a:ext cx="45036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you use a continuous distribution (the 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normal distribution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to approximate a discrete distribution (the binomial distribution)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number of observations n must be large enough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np and n(1 - p) should be greater than or equal to 10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6" name="Google Shape;2356;p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350" y="1428750"/>
            <a:ext cx="3048000" cy="228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86" name="Google Shape;586;p9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90"/>
          <p:cNvSpPr/>
          <p:nvPr/>
        </p:nvSpPr>
        <p:spPr>
          <a:xfrm>
            <a:off x="1901834" y="1812532"/>
            <a:ext cx="3343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https://github.com/arunpa0206/mltraining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90"/>
          <p:cNvSpPr txBox="1"/>
          <p:nvPr/>
        </p:nvSpPr>
        <p:spPr>
          <a:xfrm>
            <a:off x="2911555" y="3345437"/>
            <a:ext cx="1386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90"/>
          <p:cNvPicPr preferRelativeResize="0"/>
          <p:nvPr/>
        </p:nvPicPr>
        <p:blipFill rotWithShape="1">
          <a:blip r:embed="rId3">
            <a:alphaModFix/>
          </a:blip>
          <a:srcRect b="7412" l="1838" r="391" t="2635"/>
          <a:stretch/>
        </p:blipFill>
        <p:spPr>
          <a:xfrm>
            <a:off x="1126093" y="287265"/>
            <a:ext cx="6891815" cy="440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2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Frequentists Vs Bayesian</a:t>
            </a:r>
            <a:endParaRPr/>
          </a:p>
        </p:txBody>
      </p:sp>
      <p:graphicFrame>
        <p:nvGraphicFramePr>
          <p:cNvPr id="2362" name="Google Shape;2362;p32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{8E454DF5-F0D7-4782-8442-C8B3568AA795}</a:tableStyleId>
              </a:tblPr>
              <a:tblGrid>
                <a:gridCol w="3619500"/>
                <a:gridCol w="3619500"/>
              </a:tblGrid>
              <a:tr h="25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Frequentists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Bayesian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Parameters are fixed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Data is fixed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Data varies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Parameters varies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Probability  P(D|𝜃)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Likelihood P(𝜃|D)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32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Bayesian Inference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68" name="Google Shape;2368;p325"/>
          <p:cNvSpPr txBox="1"/>
          <p:nvPr>
            <p:ph idx="1" type="body"/>
          </p:nvPr>
        </p:nvSpPr>
        <p:spPr>
          <a:xfrm>
            <a:off x="628650" y="1581175"/>
            <a:ext cx="4836300" cy="32634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Used to update the probability for a hypothesis as more evidence or information becomes available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An important part of Bayesian Inference is the establishment of parameters and models </a:t>
            </a:r>
            <a:endParaRPr sz="18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•"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Models are the mathematical formulation of the observed events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•"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Parameters are the factors in the models affecting the observed data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69" name="Google Shape;2369;p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350" y="1420444"/>
            <a:ext cx="3374250" cy="303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32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Likelihood Function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375" name="Google Shape;2375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825" y="1835975"/>
            <a:ext cx="3058725" cy="20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00" y="1588100"/>
            <a:ext cx="3970200" cy="26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2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Prior &amp; Posterior Belief distribution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82" name="Google Shape;2382;p327"/>
          <p:cNvSpPr txBox="1"/>
          <p:nvPr>
            <p:ph idx="1" type="body"/>
          </p:nvPr>
        </p:nvSpPr>
        <p:spPr>
          <a:xfrm>
            <a:off x="628650" y="1581150"/>
            <a:ext cx="5198100" cy="32634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i="1" lang="en" sz="1600">
                <a:solidFill>
                  <a:srgbClr val="FFFFFF"/>
                </a:solidFill>
              </a:rPr>
              <a:t>Prior Belief distribution</a:t>
            </a:r>
            <a:r>
              <a:rPr lang="en" sz="1600">
                <a:solidFill>
                  <a:srgbClr val="FFFFFF"/>
                </a:solidFill>
              </a:rPr>
              <a:t> is used to represent our strengths on beliefs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Posterior Belief distribution is derived from multiplication of likelihood function &amp; Prior Belief distribution.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As we collect more data, our posterior belief move towards prior belief from likelihood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83" name="Google Shape;2383;p327"/>
          <p:cNvPicPr preferRelativeResize="0"/>
          <p:nvPr/>
        </p:nvPicPr>
        <p:blipFill rotWithShape="1">
          <a:blip r:embed="rId3">
            <a:alphaModFix/>
          </a:blip>
          <a:srcRect b="0" l="-28650" r="0" t="-28650"/>
          <a:stretch/>
        </p:blipFill>
        <p:spPr>
          <a:xfrm>
            <a:off x="4928750" y="1952949"/>
            <a:ext cx="4134924" cy="19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32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Bayes factor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89" name="Google Shape;2389;p328"/>
          <p:cNvSpPr txBox="1"/>
          <p:nvPr>
            <p:ph idx="1" type="body"/>
          </p:nvPr>
        </p:nvSpPr>
        <p:spPr>
          <a:xfrm>
            <a:off x="628650" y="1455025"/>
            <a:ext cx="4600500" cy="32634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Ratio of the likelihood of one particular hypothesis to the likelihood of another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FFFFFF"/>
                </a:solidFill>
              </a:rPr>
              <a:t>Measure of the strength of evidence in favor of one theory among two competing theories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Way to evaluate the data in favor of a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null hypothesis</a:t>
            </a:r>
            <a:r>
              <a:rPr lang="en" sz="1600">
                <a:solidFill>
                  <a:srgbClr val="FFFFFF"/>
                </a:solidFill>
              </a:rPr>
              <a:t>, and to use external information to do so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90" name="Google Shape;2390;p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550" y="1420452"/>
            <a:ext cx="3610049" cy="2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32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Credible Interval</a:t>
            </a:r>
            <a:endParaRPr/>
          </a:p>
        </p:txBody>
      </p:sp>
      <p:sp>
        <p:nvSpPr>
          <p:cNvPr id="2396" name="Google Shape;2396;p329"/>
          <p:cNvSpPr txBox="1"/>
          <p:nvPr>
            <p:ph idx="1" type="body"/>
          </p:nvPr>
        </p:nvSpPr>
        <p:spPr>
          <a:xfrm>
            <a:off x="628650" y="1521975"/>
            <a:ext cx="4675800" cy="32634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>
                <a:solidFill>
                  <a:srgbClr val="FFFFFF"/>
                </a:solidFill>
              </a:rPr>
              <a:t>Interval within which an unobserved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parameter</a:t>
            </a:r>
            <a:r>
              <a:rPr lang="en" sz="1600">
                <a:solidFill>
                  <a:srgbClr val="FFFFFF"/>
                </a:solidFill>
              </a:rPr>
              <a:t> value falls with a particular probability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Interval in the domain of a posterior probability distribution or a predictive distribution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estimated parameter is treated as a random variable while the bounds are considered fixed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33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High Density Interval (HDI)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02" name="Google Shape;2402;p330"/>
          <p:cNvSpPr txBox="1"/>
          <p:nvPr>
            <p:ph idx="1" type="body"/>
          </p:nvPr>
        </p:nvSpPr>
        <p:spPr>
          <a:xfrm>
            <a:off x="717950" y="1699050"/>
            <a:ext cx="3675600" cy="32634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Indicates which points of a distribution are most credible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Formed from the posterior distribution after observing the new data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They are independent of intentions and sample size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03" name="Google Shape;2403;p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675" y="1795494"/>
            <a:ext cx="4445649" cy="2128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331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Naïve Bayes</a:t>
            </a:r>
            <a:endParaRPr sz="3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2409" name="Google Shape;2409;p331"/>
          <p:cNvSpPr txBox="1"/>
          <p:nvPr>
            <p:ph idx="11" type="ftr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10" name="Google Shape;2410;p331"/>
          <p:cNvSpPr txBox="1"/>
          <p:nvPr>
            <p:ph idx="12" type="sldNum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1" name="Google Shape;2411;p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91" y="987438"/>
            <a:ext cx="3300394" cy="3426738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331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3" name="Google Shape;2413;p3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332"/>
          <p:cNvSpPr txBox="1"/>
          <p:nvPr>
            <p:ph type="title"/>
          </p:nvPr>
        </p:nvSpPr>
        <p:spPr>
          <a:xfrm>
            <a:off x="1433527" y="273844"/>
            <a:ext cx="62772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Conditional probability</a:t>
            </a:r>
            <a:endParaRPr/>
          </a:p>
        </p:txBody>
      </p:sp>
      <p:sp>
        <p:nvSpPr>
          <p:cNvPr id="2419" name="Google Shape;2419;p332"/>
          <p:cNvSpPr txBox="1"/>
          <p:nvPr>
            <p:ph idx="11" type="ftr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332"/>
          <p:cNvSpPr txBox="1"/>
          <p:nvPr>
            <p:ph idx="12" type="sldNum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1" name="Google Shape;2421;p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478" y="1309647"/>
            <a:ext cx="6189996" cy="343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333"/>
          <p:cNvSpPr txBox="1"/>
          <p:nvPr>
            <p:ph type="title"/>
          </p:nvPr>
        </p:nvSpPr>
        <p:spPr>
          <a:xfrm>
            <a:off x="1433527" y="273844"/>
            <a:ext cx="62772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Naïve Bayes Likelihood</a:t>
            </a:r>
            <a:endParaRPr/>
          </a:p>
        </p:txBody>
      </p:sp>
      <p:sp>
        <p:nvSpPr>
          <p:cNvPr id="2427" name="Google Shape;2427;p333"/>
          <p:cNvSpPr txBox="1"/>
          <p:nvPr>
            <p:ph idx="11" type="ftr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333"/>
          <p:cNvSpPr txBox="1"/>
          <p:nvPr>
            <p:ph idx="12" type="sldNum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9" name="Google Shape;2429;p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661" y="1274452"/>
            <a:ext cx="6542815" cy="337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Regression vs Classification</a:t>
            </a:r>
            <a:endParaRPr/>
          </a:p>
        </p:txBody>
      </p:sp>
      <p:sp>
        <p:nvSpPr>
          <p:cNvPr id="595" name="Google Shape;595;p9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9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893" y="1268016"/>
            <a:ext cx="6464033" cy="328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334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Simple Case</a:t>
            </a:r>
            <a:endParaRPr/>
          </a:p>
        </p:txBody>
      </p:sp>
      <p:sp>
        <p:nvSpPr>
          <p:cNvPr id="2435" name="Google Shape;2435;p334"/>
          <p:cNvSpPr txBox="1"/>
          <p:nvPr>
            <p:ph idx="11" type="ftr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p334"/>
          <p:cNvSpPr txBox="1"/>
          <p:nvPr>
            <p:ph idx="12" type="sldNum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7" name="Google Shape;2437;p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526" y="1268016"/>
            <a:ext cx="5774549" cy="32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335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Pros and cons</a:t>
            </a:r>
            <a:endParaRPr/>
          </a:p>
        </p:txBody>
      </p:sp>
      <p:sp>
        <p:nvSpPr>
          <p:cNvPr id="2443" name="Google Shape;2443;p335"/>
          <p:cNvSpPr txBox="1"/>
          <p:nvPr>
            <p:ph idx="11" type="ftr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335"/>
          <p:cNvSpPr txBox="1"/>
          <p:nvPr>
            <p:ph idx="12" type="sldNum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5" name="Google Shape;2445;p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344" y="1249831"/>
            <a:ext cx="5852350" cy="353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33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Statistics of datasets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1" name="Google Shape;2451;p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33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Mean of a dataset</a:t>
            </a:r>
            <a:endParaRPr/>
          </a:p>
        </p:txBody>
      </p:sp>
      <p:sp>
        <p:nvSpPr>
          <p:cNvPr id="2457" name="Google Shape;2457;p337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58" name="Google Shape;2458;p337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9" name="Google Shape;2459;p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677" y="1481330"/>
            <a:ext cx="4604275" cy="2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3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</a:t>
            </a:r>
            <a:endParaRPr/>
          </a:p>
        </p:txBody>
      </p:sp>
      <p:sp>
        <p:nvSpPr>
          <p:cNvPr id="2465" name="Google Shape;2465;p338"/>
          <p:cNvSpPr txBox="1"/>
          <p:nvPr>
            <p:ph idx="1" type="body"/>
          </p:nvPr>
        </p:nvSpPr>
        <p:spPr>
          <a:xfrm>
            <a:off x="628650" y="1479350"/>
            <a:ext cx="47358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median is the middle number in a sorted, ascending or descending, list of numbers 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sometimes used as opposed to the mean when there are outliers in the sequence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66" name="Google Shape;2466;p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850" y="1420453"/>
            <a:ext cx="3114675" cy="2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3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</a:t>
            </a:r>
            <a:endParaRPr/>
          </a:p>
        </p:txBody>
      </p:sp>
      <p:sp>
        <p:nvSpPr>
          <p:cNvPr id="2472" name="Google Shape;2472;p339"/>
          <p:cNvSpPr txBox="1"/>
          <p:nvPr>
            <p:ph idx="1" type="body"/>
          </p:nvPr>
        </p:nvSpPr>
        <p:spPr>
          <a:xfrm>
            <a:off x="628650" y="1620000"/>
            <a:ext cx="4283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Number that appears most frequently in a set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mode can be the same value as the mean and/or median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73" name="Google Shape;2473;p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750" y="1420444"/>
            <a:ext cx="3926850" cy="294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34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Deviation</a:t>
            </a:r>
            <a:endParaRPr/>
          </a:p>
        </p:txBody>
      </p:sp>
      <p:sp>
        <p:nvSpPr>
          <p:cNvPr id="2479" name="Google Shape;2479;p340"/>
          <p:cNvSpPr txBox="1"/>
          <p:nvPr>
            <p:ph idx="1" type="body"/>
          </p:nvPr>
        </p:nvSpPr>
        <p:spPr>
          <a:xfrm>
            <a:off x="628650" y="1599900"/>
            <a:ext cx="37314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dispersion of a dataset relative to its mean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If the data points are further from the mean, there is a higher deviation within the data set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80" name="Google Shape;2480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450" y="1420444"/>
            <a:ext cx="4479151" cy="29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34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Variance of a dataset</a:t>
            </a:r>
            <a:endParaRPr/>
          </a:p>
        </p:txBody>
      </p:sp>
      <p:sp>
        <p:nvSpPr>
          <p:cNvPr id="2486" name="Google Shape;2486;p34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87" name="Google Shape;2487;p34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8" name="Google Shape;2488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150" y="1621377"/>
            <a:ext cx="3133725" cy="20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341"/>
          <p:cNvSpPr txBox="1"/>
          <p:nvPr/>
        </p:nvSpPr>
        <p:spPr>
          <a:xfrm>
            <a:off x="733350" y="1517675"/>
            <a:ext cx="4279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Measurement of the spread between numbers in a data set</a:t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Measures how far each number in the set is from the mean and therefore from every other number in the set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34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Covariance Matrix</a:t>
            </a:r>
            <a:endParaRPr/>
          </a:p>
        </p:txBody>
      </p:sp>
      <p:sp>
        <p:nvSpPr>
          <p:cNvPr id="2495" name="Google Shape;2495;p34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96" name="Google Shape;2496;p34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7" name="Google Shape;2497;p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131" y="1622725"/>
            <a:ext cx="2926020" cy="14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342"/>
          <p:cNvSpPr txBox="1"/>
          <p:nvPr/>
        </p:nvSpPr>
        <p:spPr>
          <a:xfrm>
            <a:off x="683100" y="1622725"/>
            <a:ext cx="484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Covariance measures how much two random variables vary together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Defines the relationship in the entire dimensions as the relationships between every two random variables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99" name="Google Shape;2499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50" y="3423725"/>
            <a:ext cx="79289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4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Covariance Matrix</a:t>
            </a:r>
            <a:endParaRPr/>
          </a:p>
        </p:txBody>
      </p:sp>
      <p:sp>
        <p:nvSpPr>
          <p:cNvPr id="2505" name="Google Shape;2505;p343"/>
          <p:cNvSpPr txBox="1"/>
          <p:nvPr>
            <p:ph idx="1" type="body"/>
          </p:nvPr>
        </p:nvSpPr>
        <p:spPr>
          <a:xfrm>
            <a:off x="628650" y="1499519"/>
            <a:ext cx="78867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covariance between variables in a data set can help reveal a lower dimension space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Data embedding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Dimensionality reduction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Feature extraction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Principal component analysis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2"/>
          <p:cNvSpPr txBox="1"/>
          <p:nvPr>
            <p:ph type="title"/>
          </p:nvPr>
        </p:nvSpPr>
        <p:spPr>
          <a:xfrm>
            <a:off x="1433527" y="273844"/>
            <a:ext cx="62772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Maximum Margin</a:t>
            </a:r>
            <a:endParaRPr/>
          </a:p>
        </p:txBody>
      </p:sp>
      <p:sp>
        <p:nvSpPr>
          <p:cNvPr id="604" name="Google Shape;604;p9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05" name="Google Shape;605;p9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216" y="868781"/>
            <a:ext cx="5179690" cy="365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4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Effect on mean and variance</a:t>
            </a:r>
            <a:endParaRPr/>
          </a:p>
        </p:txBody>
      </p:sp>
      <p:sp>
        <p:nvSpPr>
          <p:cNvPr id="2511" name="Google Shape;2511;p34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12" name="Google Shape;2512;p34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3" name="Google Shape;2513;p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7" y="1123539"/>
            <a:ext cx="5444749" cy="381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34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2519" name="Google Shape;2519;p34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20" name="Google Shape;2520;p34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1" name="Google Shape;2521;p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268016"/>
            <a:ext cx="5740370" cy="307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4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Decision Errors</a:t>
            </a:r>
            <a:endParaRPr/>
          </a:p>
        </p:txBody>
      </p:sp>
      <p:sp>
        <p:nvSpPr>
          <p:cNvPr id="2527" name="Google Shape;2527;p34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28" name="Google Shape;2528;p34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9" name="Google Shape;2529;p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49"/>
            <a:ext cx="7614751" cy="32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34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</a:t>
            </a:r>
            <a:endParaRPr/>
          </a:p>
        </p:txBody>
      </p:sp>
      <p:sp>
        <p:nvSpPr>
          <p:cNvPr id="2535" name="Google Shape;2535;p347"/>
          <p:cNvSpPr txBox="1"/>
          <p:nvPr>
            <p:ph idx="1" type="body"/>
          </p:nvPr>
        </p:nvSpPr>
        <p:spPr>
          <a:xfrm>
            <a:off x="628650" y="1569775"/>
            <a:ext cx="45780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Referred to as the </a:t>
            </a:r>
            <a:r>
              <a:rPr b="1" lang="en" sz="1600">
                <a:solidFill>
                  <a:srgbClr val="FFFFFF"/>
                </a:solidFill>
              </a:rPr>
              <a:t>true negative rate (TNR)</a:t>
            </a:r>
            <a:endParaRPr b="1"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Proportion of samples that test negative using the test in question that are genuinely negative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Highly specific test means that there are few false positive results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536" name="Google Shape;2536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600" y="826493"/>
            <a:ext cx="3716400" cy="27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34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</a:t>
            </a:r>
            <a:endParaRPr/>
          </a:p>
        </p:txBody>
      </p:sp>
      <p:sp>
        <p:nvSpPr>
          <p:cNvPr id="2542" name="Google Shape;2542;p348"/>
          <p:cNvSpPr txBox="1"/>
          <p:nvPr>
            <p:ph idx="1" type="body"/>
          </p:nvPr>
        </p:nvSpPr>
        <p:spPr>
          <a:xfrm>
            <a:off x="628650" y="1489400"/>
            <a:ext cx="47559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proportion of actual positives that are correctly identified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</a:t>
            </a:r>
            <a:r>
              <a:rPr b="1" lang="en" sz="1600">
                <a:solidFill>
                  <a:srgbClr val="FFFFFF"/>
                </a:solidFill>
              </a:rPr>
              <a:t>true positive rate (TPR)</a:t>
            </a:r>
            <a:r>
              <a:rPr lang="en" sz="1600">
                <a:solidFill>
                  <a:srgbClr val="FFFFFF"/>
                </a:solidFill>
              </a:rPr>
              <a:t> and is the proportion of samples that are genuinely positive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Test that correctly identifies all positive samples in a panel is very sensitive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543" name="Google Shape;2543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550" y="1539650"/>
            <a:ext cx="3417850" cy="25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34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and Recall</a:t>
            </a:r>
            <a:endParaRPr/>
          </a:p>
        </p:txBody>
      </p:sp>
      <p:pic>
        <p:nvPicPr>
          <p:cNvPr id="2549" name="Google Shape;2549;p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645300"/>
            <a:ext cx="5216200" cy="31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5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</p:txBody>
      </p:sp>
      <p:pic>
        <p:nvPicPr>
          <p:cNvPr id="2555" name="Google Shape;2555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96000"/>
            <a:ext cx="5297900" cy="25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35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and Variance </a:t>
            </a:r>
            <a:endParaRPr/>
          </a:p>
        </p:txBody>
      </p:sp>
      <p:sp>
        <p:nvSpPr>
          <p:cNvPr id="2561" name="Google Shape;2561;p351"/>
          <p:cNvSpPr txBox="1"/>
          <p:nvPr>
            <p:ph idx="1" type="body"/>
          </p:nvPr>
        </p:nvSpPr>
        <p:spPr>
          <a:xfrm>
            <a:off x="689050" y="1264575"/>
            <a:ext cx="50844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Bias</a:t>
            </a:r>
            <a:endParaRPr sz="14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Type of error that occurs due to erroneous assumptions in the learning algorithm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High bias would cause an algorithm to miss relevant relations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This is sometimes referred to as underfitting</a:t>
            </a:r>
            <a:endParaRPr sz="14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Variance </a:t>
            </a:r>
            <a:endParaRPr sz="14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Type of error that occurs due to a model's sensitivity to small fluctuations in the training set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High variance would cause an algorithm to model the noise in the training set</a:t>
            </a:r>
            <a:endParaRPr sz="14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This is most commonly referred to as overfitting.</a:t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562" name="Google Shape;2562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438" y="2135960"/>
            <a:ext cx="2985975" cy="1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5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 of fit Test</a:t>
            </a:r>
            <a:endParaRPr/>
          </a:p>
        </p:txBody>
      </p:sp>
      <p:sp>
        <p:nvSpPr>
          <p:cNvPr id="2568" name="Google Shape;2568;p352"/>
          <p:cNvSpPr txBox="1"/>
          <p:nvPr>
            <p:ph idx="1" type="body"/>
          </p:nvPr>
        </p:nvSpPr>
        <p:spPr>
          <a:xfrm>
            <a:off x="628650" y="1501850"/>
            <a:ext cx="62628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test if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sample </a:t>
            </a:r>
            <a:r>
              <a:rPr lang="en" sz="1600">
                <a:solidFill>
                  <a:srgbClr val="FFFFFF"/>
                </a:solidFill>
              </a:rPr>
              <a:t>data fits a distribution from a certain population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Tells you if your sample data represents the data you would expect to find in the actual population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Establishes the discrepancy between the observed values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5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2574" name="Google Shape;2574;p35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75" name="Google Shape;2575;p353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6" name="Google Shape;2576;p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724" y="980775"/>
            <a:ext cx="3679675" cy="37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7" name="Google Shape;2577;p353"/>
          <p:cNvSpPr txBox="1"/>
          <p:nvPr/>
        </p:nvSpPr>
        <p:spPr>
          <a:xfrm>
            <a:off x="628650" y="1268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 in statistics whereby an analyst tests an assumption regarding a population parameter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tells the analyst whether or not his primary hypothesis is true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3"/>
          <p:cNvSpPr txBox="1"/>
          <p:nvPr>
            <p:ph type="title"/>
          </p:nvPr>
        </p:nvSpPr>
        <p:spPr>
          <a:xfrm>
            <a:off x="1433527" y="239387"/>
            <a:ext cx="62772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 Linear Classifier Fits This</a:t>
            </a:r>
            <a:endParaRPr/>
          </a:p>
        </p:txBody>
      </p:sp>
      <p:sp>
        <p:nvSpPr>
          <p:cNvPr id="612" name="Google Shape;612;p9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13" name="Google Shape;613;p9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93"/>
          <p:cNvPicPr preferRelativeResize="0"/>
          <p:nvPr/>
        </p:nvPicPr>
        <p:blipFill rotWithShape="1">
          <a:blip r:embed="rId3">
            <a:alphaModFix/>
          </a:blip>
          <a:srcRect b="0" l="14246" r="4393" t="0"/>
          <a:stretch/>
        </p:blipFill>
        <p:spPr>
          <a:xfrm>
            <a:off x="1884023" y="1073822"/>
            <a:ext cx="5375953" cy="318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5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2583" name="Google Shape;2583;p35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84" name="Google Shape;2584;p35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5" name="Google Shape;2585;p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765" y="1568984"/>
            <a:ext cx="6647651" cy="200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5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2591" name="Google Shape;2591;p35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92" name="Google Shape;2592;p35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3" name="Google Shape;2593;p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611" y="1268016"/>
            <a:ext cx="6690874" cy="278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35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599" name="Google Shape;2599;p356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00" name="Google Shape;2600;p356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1" name="Google Shape;2601;p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2360654"/>
            <a:ext cx="6569850" cy="131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35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 and Alternate hypothesis</a:t>
            </a:r>
            <a:endParaRPr/>
          </a:p>
        </p:txBody>
      </p:sp>
      <p:sp>
        <p:nvSpPr>
          <p:cNvPr id="2607" name="Google Shape;2607;p357"/>
          <p:cNvSpPr txBox="1"/>
          <p:nvPr>
            <p:ph idx="1" type="body"/>
          </p:nvPr>
        </p:nvSpPr>
        <p:spPr>
          <a:xfrm>
            <a:off x="628650" y="1542125"/>
            <a:ext cx="69909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Null Hypothesis: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General statement or default position that there is no relationship between two measured phenomena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Denoted by H0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Alternate Hypothesis 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Position that states something is happening, a new theory is true instead of an old one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Denoted by H1 or Ha,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35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 Test</a:t>
            </a:r>
            <a:endParaRPr/>
          </a:p>
        </p:txBody>
      </p:sp>
      <p:sp>
        <p:nvSpPr>
          <p:cNvPr id="2613" name="Google Shape;2613;p358"/>
          <p:cNvSpPr txBox="1"/>
          <p:nvPr>
            <p:ph idx="1" type="body"/>
          </p:nvPr>
        </p:nvSpPr>
        <p:spPr>
          <a:xfrm>
            <a:off x="628650" y="1461575"/>
            <a:ext cx="52395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Null hypothesis assumes that there is no significant difference between the observed and the expected value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alternative hypothesis assumes that there is a significant difference between the observed and the expected value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Sample data is divided into intervals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Then the numbers of points that fall into the interval are compared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14" name="Google Shape;2614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425" y="1923744"/>
            <a:ext cx="29051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35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 Test for Feature Selection</a:t>
            </a:r>
            <a:endParaRPr/>
          </a:p>
        </p:txBody>
      </p:sp>
      <p:sp>
        <p:nvSpPr>
          <p:cNvPr id="2620" name="Google Shape;2620;p359"/>
          <p:cNvSpPr txBox="1"/>
          <p:nvPr>
            <p:ph idx="1" type="body"/>
          </p:nvPr>
        </p:nvSpPr>
        <p:spPr>
          <a:xfrm>
            <a:off x="683100" y="1519525"/>
            <a:ext cx="5063100" cy="32637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how much the expected counts E and observed Count O deviate from each other.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Suppose you have a target variable and some other features that describes each sample of the data  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we calculate chi-square statistics between every feature variable and the target variable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If the target variable is independent of the feature variable, we can discard that feature variable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21" name="Google Shape;2621;p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600" y="1420451"/>
            <a:ext cx="3092998" cy="25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36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Central Limit Theorem and Confidence Interval</a:t>
            </a:r>
            <a:endParaRPr sz="4800"/>
          </a:p>
        </p:txBody>
      </p:sp>
      <p:pic>
        <p:nvPicPr>
          <p:cNvPr id="2627" name="Google Shape;2627;p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850" y="1555000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36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Central Limit Theorem</a:t>
            </a:r>
            <a:endParaRPr/>
          </a:p>
        </p:txBody>
      </p:sp>
      <p:sp>
        <p:nvSpPr>
          <p:cNvPr id="2633" name="Google Shape;2633;p36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34" name="Google Shape;2634;p36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5" name="Google Shape;2635;p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4250" y="1958252"/>
            <a:ext cx="3582475" cy="17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361"/>
          <p:cNvSpPr txBox="1"/>
          <p:nvPr/>
        </p:nvSpPr>
        <p:spPr>
          <a:xfrm>
            <a:off x="628650" y="1587250"/>
            <a:ext cx="4735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ampling distribution of the sample means approaches a normal distribution as the sample size gets larger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 average of your sample means will be the population mean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average of all of the standard deviations in sample, will be equal to the actual standard deviation for your population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36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Central Limit Theorem</a:t>
            </a:r>
            <a:endParaRPr/>
          </a:p>
        </p:txBody>
      </p:sp>
      <p:sp>
        <p:nvSpPr>
          <p:cNvPr id="2642" name="Google Shape;2642;p36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43" name="Google Shape;2643;p36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4" name="Google Shape;2644;p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069" y="1370159"/>
            <a:ext cx="5437416" cy="240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36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Variability</a:t>
            </a:r>
            <a:endParaRPr/>
          </a:p>
        </p:txBody>
      </p:sp>
      <p:sp>
        <p:nvSpPr>
          <p:cNvPr id="2650" name="Google Shape;2650;p363"/>
          <p:cNvSpPr txBox="1"/>
          <p:nvPr>
            <p:ph idx="1" type="body"/>
          </p:nvPr>
        </p:nvSpPr>
        <p:spPr>
          <a:xfrm>
            <a:off x="628650" y="1553600"/>
            <a:ext cx="4896600" cy="3389400"/>
          </a:xfrm>
          <a:prstGeom prst="rect">
            <a:avLst/>
          </a:prstGeom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Indicates the range of values differs between samples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Extent to which the measures of a sample differ from the measure of the population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Gives us a sense of different the data are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Principle component analysis analyzes the differences between the sampling variability of specific measures to determine if there is a connection between variables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51" name="Google Shape;2651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713" y="2649425"/>
            <a:ext cx="33242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67"/>
          <p:cNvPicPr preferRelativeResize="0"/>
          <p:nvPr/>
        </p:nvPicPr>
        <p:blipFill rotWithShape="1">
          <a:blip r:embed="rId3">
            <a:alphaModFix/>
          </a:blip>
          <a:srcRect b="189" l="4083" r="3100" t="0"/>
          <a:stretch/>
        </p:blipFill>
        <p:spPr>
          <a:xfrm>
            <a:off x="1231015" y="272304"/>
            <a:ext cx="6754926" cy="4212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4"/>
          <p:cNvSpPr txBox="1"/>
          <p:nvPr>
            <p:ph type="title"/>
          </p:nvPr>
        </p:nvSpPr>
        <p:spPr>
          <a:xfrm>
            <a:off x="1433527" y="273844"/>
            <a:ext cx="62772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One?</a:t>
            </a:r>
            <a:endParaRPr/>
          </a:p>
        </p:txBody>
      </p:sp>
      <p:sp>
        <p:nvSpPr>
          <p:cNvPr id="620" name="Google Shape;620;p9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21" name="Google Shape;621;p9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5920" y="1008537"/>
            <a:ext cx="5485619" cy="355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36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Confidence Interval </a:t>
            </a:r>
            <a:endParaRPr/>
          </a:p>
        </p:txBody>
      </p:sp>
      <p:sp>
        <p:nvSpPr>
          <p:cNvPr id="2657" name="Google Shape;2657;p364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58" name="Google Shape;2658;p364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9" name="Google Shape;2659;p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607" y="1868525"/>
            <a:ext cx="4119667" cy="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364"/>
          <p:cNvSpPr txBox="1"/>
          <p:nvPr/>
        </p:nvSpPr>
        <p:spPr>
          <a:xfrm>
            <a:off x="271250" y="1687725"/>
            <a:ext cx="411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Describes the uncertainty associated with a sampling method.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Range around a measurement that conveys how precise the measurement 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Tells  about how stable the estimate 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Probability that a value will fall between an upper and lower bound of a probability distribution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36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Confidence Interval example</a:t>
            </a:r>
            <a:endParaRPr/>
          </a:p>
        </p:txBody>
      </p:sp>
      <p:sp>
        <p:nvSpPr>
          <p:cNvPr id="2666" name="Google Shape;2666;p365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67" name="Google Shape;2667;p365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8" name="Google Shape;2668;p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508275"/>
            <a:ext cx="7097167" cy="325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36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and Significance</a:t>
            </a:r>
            <a:endParaRPr/>
          </a:p>
        </p:txBody>
      </p:sp>
      <p:pic>
        <p:nvPicPr>
          <p:cNvPr id="2674" name="Google Shape;2674;p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075" y="1513700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36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</a:t>
            </a:r>
            <a:endParaRPr/>
          </a:p>
        </p:txBody>
      </p:sp>
      <p:sp>
        <p:nvSpPr>
          <p:cNvPr id="2680" name="Google Shape;2680;p367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81" name="Google Shape;2681;p367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2" name="Google Shape;2682;p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1" y="1268016"/>
            <a:ext cx="4901265" cy="389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6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</a:t>
            </a:r>
            <a:endParaRPr/>
          </a:p>
        </p:txBody>
      </p:sp>
      <p:sp>
        <p:nvSpPr>
          <p:cNvPr id="2688" name="Google Shape;2688;p368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89" name="Google Shape;2689;p368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0" name="Google Shape;2690;p368"/>
          <p:cNvSpPr/>
          <p:nvPr/>
        </p:nvSpPr>
        <p:spPr>
          <a:xfrm>
            <a:off x="1168499" y="2303425"/>
            <a:ext cx="34035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425" lIns="72875" spcFirstLastPara="1" rIns="72875" wrap="square" tIns="36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https://youtu.be/jLFeqQxGtOc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36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 t-Distribution</a:t>
            </a:r>
            <a:endParaRPr/>
          </a:p>
        </p:txBody>
      </p:sp>
      <p:sp>
        <p:nvSpPr>
          <p:cNvPr id="2696" name="Google Shape;2696;p369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97" name="Google Shape;2697;p369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8" name="Google Shape;2698;p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401" y="1428766"/>
            <a:ext cx="3616875" cy="317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37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Right Tail Significance</a:t>
            </a:r>
            <a:endParaRPr/>
          </a:p>
        </p:txBody>
      </p:sp>
      <p:sp>
        <p:nvSpPr>
          <p:cNvPr id="2705" name="Google Shape;2705;p370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06" name="Google Shape;2706;p370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7" name="Google Shape;2707;p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39" y="1268046"/>
            <a:ext cx="6837831" cy="3501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37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2 Tailed significance</a:t>
            </a:r>
            <a:endParaRPr/>
          </a:p>
        </p:txBody>
      </p:sp>
      <p:sp>
        <p:nvSpPr>
          <p:cNvPr id="2713" name="Google Shape;2713;p371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14" name="Google Shape;2714;p371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5" name="Google Shape;2715;p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428164"/>
            <a:ext cx="7277618" cy="2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37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Practical SIgnificance</a:t>
            </a:r>
            <a:endParaRPr/>
          </a:p>
        </p:txBody>
      </p:sp>
      <p:sp>
        <p:nvSpPr>
          <p:cNvPr id="2721" name="Google Shape;2721;p37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22" name="Google Shape;2722;p37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3" name="Google Shape;2723;p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232" y="1926987"/>
            <a:ext cx="7713519" cy="2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7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Non linear regression</a:t>
            </a:r>
            <a:endParaRPr/>
          </a:p>
        </p:txBody>
      </p:sp>
      <p:sp>
        <p:nvSpPr>
          <p:cNvPr id="2729" name="Google Shape;2729;p37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0" name="Google Shape;2730;p3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1" name="Google Shape;2731;p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777" y="1319623"/>
            <a:ext cx="4532232" cy="308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 txBox="1"/>
          <p:nvPr>
            <p:ph type="title"/>
          </p:nvPr>
        </p:nvSpPr>
        <p:spPr>
          <a:xfrm>
            <a:off x="1433527" y="273844"/>
            <a:ext cx="62772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Non-Linear Separation</a:t>
            </a:r>
            <a:endParaRPr/>
          </a:p>
        </p:txBody>
      </p:sp>
      <p:sp>
        <p:nvSpPr>
          <p:cNvPr id="628" name="Google Shape;628;p9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29" name="Google Shape;629;p9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5"/>
          <p:cNvPicPr preferRelativeResize="0"/>
          <p:nvPr/>
        </p:nvPicPr>
        <p:blipFill rotWithShape="1">
          <a:blip r:embed="rId3">
            <a:alphaModFix/>
          </a:blip>
          <a:srcRect b="0" l="18220" r="0" t="0"/>
          <a:stretch/>
        </p:blipFill>
        <p:spPr>
          <a:xfrm>
            <a:off x="2030314" y="1087025"/>
            <a:ext cx="5126942" cy="342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37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Logistic Regression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2737" name="Google Shape;2737;p37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38" name="Google Shape;2738;p3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9" name="Google Shape;2739;p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374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1" name="Google Shape;2741;p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37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 Function</a:t>
            </a:r>
            <a:endParaRPr/>
          </a:p>
        </p:txBody>
      </p:sp>
      <p:sp>
        <p:nvSpPr>
          <p:cNvPr id="2747" name="Google Shape;2747;p375"/>
          <p:cNvSpPr txBox="1"/>
          <p:nvPr/>
        </p:nvSpPr>
        <p:spPr>
          <a:xfrm>
            <a:off x="703225" y="1268050"/>
            <a:ext cx="534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imply the logarithm of the odds: </a:t>
            </a:r>
            <a:r>
              <a:rPr i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logit(x) = log(x / (1 – x))</a:t>
            </a:r>
            <a:endParaRPr i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model the probability of ‘success’ as a function of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covariates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8" name="Google Shape;2748;p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075" y="2354725"/>
            <a:ext cx="3685051" cy="2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37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Ratio</a:t>
            </a:r>
            <a:endParaRPr/>
          </a:p>
        </p:txBody>
      </p:sp>
      <p:sp>
        <p:nvSpPr>
          <p:cNvPr id="2754" name="Google Shape;2754;p376"/>
          <p:cNvSpPr txBox="1"/>
          <p:nvPr>
            <p:ph idx="1" type="body"/>
          </p:nvPr>
        </p:nvSpPr>
        <p:spPr>
          <a:xfrm>
            <a:off x="628651" y="1268044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Q</a:t>
            </a:r>
            <a:r>
              <a:rPr lang="en"/>
              <a:t>uantifies the strength of the association between two events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Odds ratio represents the constant effect of a predictor X,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Odds = π/(1-π)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[p = proportional response, i.e. r out of n responded so π = r/n]</a:t>
            </a:r>
            <a:endParaRPr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37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60" name="Google Shape;2760;p37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Google Shape;2761;p37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2" name="Google Shape;2762;p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0672" y="1268016"/>
            <a:ext cx="5494500" cy="319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37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68" name="Google Shape;2768;p37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Google Shape;2769;p37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0" name="Google Shape;2770;p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024" y="1470267"/>
            <a:ext cx="5178076" cy="309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7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76" name="Google Shape;2776;p37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7" name="Google Shape;2777;p3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8" name="Google Shape;2778;p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526" y="1375177"/>
            <a:ext cx="4754494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8513" y="3223804"/>
            <a:ext cx="4754497" cy="1337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379"/>
          <p:cNvSpPr txBox="1"/>
          <p:nvPr/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</p:txBody>
      </p:sp>
      <p:sp>
        <p:nvSpPr>
          <p:cNvPr id="2781" name="Google Shape;2781;p379"/>
          <p:cNvSpPr txBox="1"/>
          <p:nvPr/>
        </p:nvSpPr>
        <p:spPr>
          <a:xfrm>
            <a:off x="114300" y="11430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38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sp>
        <p:nvSpPr>
          <p:cNvPr id="2787" name="Google Shape;2787;p380"/>
          <p:cNvSpPr txBox="1"/>
          <p:nvPr>
            <p:ph idx="1" type="body"/>
          </p:nvPr>
        </p:nvSpPr>
        <p:spPr>
          <a:xfrm>
            <a:off x="628650" y="1620000"/>
            <a:ext cx="3691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performance of a classification model at all classification thresholds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This curve plots two parameters: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</a:rPr>
              <a:t>True Positive Rate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</a:rPr>
              <a:t>False Positive Rate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788" name="Google Shape;2788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500" y="1557124"/>
            <a:ext cx="4344700" cy="30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38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Curve - Example</a:t>
            </a:r>
            <a:endParaRPr/>
          </a:p>
        </p:txBody>
      </p:sp>
      <p:pic>
        <p:nvPicPr>
          <p:cNvPr id="2794" name="Google Shape;2794;p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48" y="1207125"/>
            <a:ext cx="6305025" cy="8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381"/>
          <p:cNvSpPr txBox="1"/>
          <p:nvPr/>
        </p:nvSpPr>
        <p:spPr>
          <a:xfrm>
            <a:off x="867750" y="2712400"/>
            <a:ext cx="743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AUC represents the probability that a random positive (green) example is positioned to the right of a random negative (red) example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model whose predictions are 100% wrong has an AUC of 0.0; one whose predictions are 100% correct has an AUC of 1.0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38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Under the Curve</a:t>
            </a:r>
            <a:endParaRPr/>
          </a:p>
        </p:txBody>
      </p:sp>
      <p:sp>
        <p:nvSpPr>
          <p:cNvPr id="2801" name="Google Shape;2801;p382"/>
          <p:cNvSpPr txBox="1"/>
          <p:nvPr>
            <p:ph idx="1" type="body"/>
          </p:nvPr>
        </p:nvSpPr>
        <p:spPr>
          <a:xfrm>
            <a:off x="628650" y="1519525"/>
            <a:ext cx="4585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entire two-dimensional area underneath the entire ROC curve</a:t>
            </a:r>
            <a:endParaRPr sz="16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AUC is as the probability that the model ranks a random positive example more highly than a random negative example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802" name="Google Shape;2802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0" y="1420444"/>
            <a:ext cx="3625350" cy="283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636" name="Google Shape;636;p9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37" name="Google Shape;637;p9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511" y="1268017"/>
            <a:ext cx="5105845" cy="327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7"/>
          <p:cNvSpPr txBox="1"/>
          <p:nvPr>
            <p:ph type="title"/>
          </p:nvPr>
        </p:nvSpPr>
        <p:spPr>
          <a:xfrm>
            <a:off x="1433527" y="273845"/>
            <a:ext cx="62772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644" name="Google Shape;644;p9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45" name="Google Shape;645;p9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97"/>
          <p:cNvPicPr preferRelativeResize="0"/>
          <p:nvPr/>
        </p:nvPicPr>
        <p:blipFill rotWithShape="1">
          <a:blip r:embed="rId3">
            <a:alphaModFix/>
          </a:blip>
          <a:srcRect b="5953" l="0" r="0" t="0"/>
          <a:stretch/>
        </p:blipFill>
        <p:spPr>
          <a:xfrm>
            <a:off x="1445796" y="976301"/>
            <a:ext cx="6252408" cy="367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/>
          <p:nvPr>
            <p:ph type="title"/>
          </p:nvPr>
        </p:nvSpPr>
        <p:spPr>
          <a:xfrm>
            <a:off x="1433527" y="273844"/>
            <a:ext cx="6277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Decision Tree</a:t>
            </a:r>
            <a:endParaRPr/>
          </a:p>
        </p:txBody>
      </p:sp>
      <p:sp>
        <p:nvSpPr>
          <p:cNvPr id="652" name="Google Shape;652;p9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53" name="Google Shape;653;p9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185" y="1082841"/>
            <a:ext cx="6481631" cy="35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9"/>
          <p:cNvSpPr txBox="1"/>
          <p:nvPr>
            <p:ph type="title"/>
          </p:nvPr>
        </p:nvSpPr>
        <p:spPr>
          <a:xfrm>
            <a:off x="1433527" y="273844"/>
            <a:ext cx="6277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 With Multiple Constraints</a:t>
            </a:r>
            <a:endParaRPr/>
          </a:p>
        </p:txBody>
      </p:sp>
      <p:sp>
        <p:nvSpPr>
          <p:cNvPr id="660" name="Google Shape;660;p9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61" name="Google Shape;661;p9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99"/>
          <p:cNvPicPr preferRelativeResize="0"/>
          <p:nvPr/>
        </p:nvPicPr>
        <p:blipFill rotWithShape="1">
          <a:blip r:embed="rId3">
            <a:alphaModFix/>
          </a:blip>
          <a:srcRect b="2152" l="0" r="931" t="0"/>
          <a:stretch/>
        </p:blipFill>
        <p:spPr>
          <a:xfrm>
            <a:off x="1763294" y="1006329"/>
            <a:ext cx="5564956" cy="350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0"/>
          <p:cNvSpPr txBox="1"/>
          <p:nvPr>
            <p:ph type="title"/>
          </p:nvPr>
        </p:nvSpPr>
        <p:spPr>
          <a:xfrm>
            <a:off x="1433527" y="273844"/>
            <a:ext cx="62772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One?</a:t>
            </a:r>
            <a:endParaRPr/>
          </a:p>
        </p:txBody>
      </p:sp>
      <p:sp>
        <p:nvSpPr>
          <p:cNvPr id="668" name="Google Shape;668;p10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69" name="Google Shape;669;p10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2075" y="1045463"/>
            <a:ext cx="5506716" cy="357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1"/>
          <p:cNvSpPr txBox="1"/>
          <p:nvPr>
            <p:ph type="title"/>
          </p:nvPr>
        </p:nvSpPr>
        <p:spPr>
          <a:xfrm>
            <a:off x="1433527" y="273844"/>
            <a:ext cx="6277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Overfitting And Under Fitting</a:t>
            </a:r>
            <a:endParaRPr/>
          </a:p>
        </p:txBody>
      </p:sp>
      <p:sp>
        <p:nvSpPr>
          <p:cNvPr id="676" name="Google Shape;676;p10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77" name="Google Shape;677;p10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329" y="1192067"/>
            <a:ext cx="5527816" cy="325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2"/>
          <p:cNvSpPr txBox="1"/>
          <p:nvPr>
            <p:ph type="title"/>
          </p:nvPr>
        </p:nvSpPr>
        <p:spPr>
          <a:xfrm>
            <a:off x="1433527" y="273844"/>
            <a:ext cx="62772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Less is More</a:t>
            </a:r>
            <a:endParaRPr/>
          </a:p>
        </p:txBody>
      </p:sp>
      <p:sp>
        <p:nvSpPr>
          <p:cNvPr id="684" name="Google Shape;684;p10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85" name="Google Shape;685;p1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102"/>
          <p:cNvPicPr preferRelativeResize="0"/>
          <p:nvPr/>
        </p:nvPicPr>
        <p:blipFill rotWithShape="1">
          <a:blip r:embed="rId3">
            <a:alphaModFix/>
          </a:blip>
          <a:srcRect b="3762" l="2343" r="0" t="0"/>
          <a:stretch/>
        </p:blipFill>
        <p:spPr>
          <a:xfrm>
            <a:off x="1104181" y="1091863"/>
            <a:ext cx="6928551" cy="353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3"/>
          <p:cNvSpPr txBox="1"/>
          <p:nvPr>
            <p:ph type="title"/>
          </p:nvPr>
        </p:nvSpPr>
        <p:spPr>
          <a:xfrm>
            <a:off x="1433527" y="273844"/>
            <a:ext cx="6277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Less Is More – Not Any More</a:t>
            </a:r>
            <a:endParaRPr/>
          </a:p>
        </p:txBody>
      </p:sp>
      <p:sp>
        <p:nvSpPr>
          <p:cNvPr id="692" name="Google Shape;692;p10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93" name="Google Shape;693;p1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103"/>
          <p:cNvPicPr preferRelativeResize="0"/>
          <p:nvPr/>
        </p:nvPicPr>
        <p:blipFill rotWithShape="1">
          <a:blip r:embed="rId3">
            <a:alphaModFix/>
          </a:blip>
          <a:srcRect b="0" l="3894" r="5122" t="7749"/>
          <a:stretch/>
        </p:blipFill>
        <p:spPr>
          <a:xfrm>
            <a:off x="1569400" y="1176581"/>
            <a:ext cx="6005199" cy="337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>
            <p:ph type="title"/>
          </p:nvPr>
        </p:nvSpPr>
        <p:spPr>
          <a:xfrm>
            <a:off x="1433527" y="273844"/>
            <a:ext cx="62772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05" name="Google Shape;405;p68"/>
          <p:cNvSpPr txBox="1"/>
          <p:nvPr>
            <p:ph idx="1" type="body"/>
          </p:nvPr>
        </p:nvSpPr>
        <p:spPr>
          <a:xfrm>
            <a:off x="1549403" y="853717"/>
            <a:ext cx="60453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27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/>
              <a:t>Phase 1:</a:t>
            </a:r>
            <a:endParaRPr sz="1600"/>
          </a:p>
          <a:p>
            <a:pPr indent="-158750" lvl="2" marL="774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Introduction to Machine Learning</a:t>
            </a:r>
            <a:endParaRPr sz="1500"/>
          </a:p>
          <a:p>
            <a:pPr indent="-158750" lvl="2" marL="7747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Introduction to Python</a:t>
            </a:r>
            <a:endParaRPr sz="1500"/>
          </a:p>
          <a:p>
            <a:pPr indent="-158750" lvl="2" marL="7747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Math for ML</a:t>
            </a:r>
            <a:endParaRPr sz="1500"/>
          </a:p>
          <a:p>
            <a:pPr indent="-158750" lvl="2" marL="7747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Linear Regression</a:t>
            </a:r>
            <a:endParaRPr sz="1500"/>
          </a:p>
          <a:p>
            <a:pPr indent="-158750" lvl="2" marL="7747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500"/>
              <a:t>Logistic Regression</a:t>
            </a:r>
            <a:endParaRPr sz="1500"/>
          </a:p>
          <a:p>
            <a:pPr indent="0" lvl="0" marL="13716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8"/>
          <p:cNvSpPr txBox="1"/>
          <p:nvPr>
            <p:ph idx="11" type="ftr"/>
          </p:nvPr>
        </p:nvSpPr>
        <p:spPr>
          <a:xfrm>
            <a:off x="3343902" y="4701341"/>
            <a:ext cx="2456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07" name="Google Shape;407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Introduction to Python </a:t>
            </a:r>
            <a:endParaRPr sz="3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700" name="Google Shape;700;p10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01" name="Google Shape;701;p1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2" name="Google Shape;70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90" y="987438"/>
            <a:ext cx="3300394" cy="3426738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04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4" name="Google Shape;704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10" name="Google Shape;710;p1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10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Step 1 - Starting with Python</a:t>
            </a:r>
            <a:endParaRPr/>
          </a:p>
        </p:txBody>
      </p:sp>
      <p:pic>
        <p:nvPicPr>
          <p:cNvPr id="712" name="Google Shape;712;p10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30" y="1455539"/>
            <a:ext cx="6396600" cy="1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18" name="Google Shape;718;p1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06"/>
          <p:cNvSpPr txBox="1"/>
          <p:nvPr/>
        </p:nvSpPr>
        <p:spPr>
          <a:xfrm>
            <a:off x="537590" y="638231"/>
            <a:ext cx="550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2 - Hello world Example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106"/>
          <p:cNvPicPr preferRelativeResize="0"/>
          <p:nvPr/>
        </p:nvPicPr>
        <p:blipFill rotWithShape="1">
          <a:blip r:embed="rId3">
            <a:alphaModFix/>
          </a:blip>
          <a:srcRect b="0" l="1864" r="0" t="0"/>
          <a:stretch/>
        </p:blipFill>
        <p:spPr>
          <a:xfrm>
            <a:off x="620775" y="1495106"/>
            <a:ext cx="4389694" cy="8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26" name="Google Shape;726;p10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" name="Google Shape;727;p107"/>
          <p:cNvSpPr txBox="1"/>
          <p:nvPr/>
        </p:nvSpPr>
        <p:spPr>
          <a:xfrm>
            <a:off x="537597" y="638231"/>
            <a:ext cx="583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3 –  Variables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p107"/>
          <p:cNvPicPr preferRelativeResize="0"/>
          <p:nvPr/>
        </p:nvPicPr>
        <p:blipFill rotWithShape="1">
          <a:blip r:embed="rId3">
            <a:alphaModFix/>
          </a:blip>
          <a:srcRect b="0" l="1555" r="0" t="0"/>
          <a:stretch/>
        </p:blipFill>
        <p:spPr>
          <a:xfrm>
            <a:off x="654019" y="1334625"/>
            <a:ext cx="3602456" cy="276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34" name="Google Shape;734;p10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08"/>
          <p:cNvSpPr txBox="1"/>
          <p:nvPr/>
        </p:nvSpPr>
        <p:spPr>
          <a:xfrm>
            <a:off x="537595" y="638231"/>
            <a:ext cx="411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4 – Logical Operator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p108"/>
          <p:cNvPicPr preferRelativeResize="0"/>
          <p:nvPr/>
        </p:nvPicPr>
        <p:blipFill rotWithShape="1">
          <a:blip r:embed="rId3">
            <a:alphaModFix/>
          </a:blip>
          <a:srcRect b="0" l="2372" r="0" t="0"/>
          <a:stretch/>
        </p:blipFill>
        <p:spPr>
          <a:xfrm>
            <a:off x="665100" y="1486706"/>
            <a:ext cx="2274506" cy="184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42" name="Google Shape;742;p10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p109"/>
          <p:cNvSpPr txBox="1"/>
          <p:nvPr/>
        </p:nvSpPr>
        <p:spPr>
          <a:xfrm>
            <a:off x="537593" y="638231"/>
            <a:ext cx="456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5 - Strings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p109"/>
          <p:cNvPicPr preferRelativeResize="0"/>
          <p:nvPr/>
        </p:nvPicPr>
        <p:blipFill rotWithShape="1">
          <a:blip r:embed="rId3">
            <a:alphaModFix/>
          </a:blip>
          <a:srcRect b="0" l="2704" r="0" t="0"/>
          <a:stretch/>
        </p:blipFill>
        <p:spPr>
          <a:xfrm>
            <a:off x="476663" y="1353094"/>
            <a:ext cx="2774775" cy="243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50" name="Google Shape;750;p1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110"/>
          <p:cNvSpPr txBox="1"/>
          <p:nvPr/>
        </p:nvSpPr>
        <p:spPr>
          <a:xfrm>
            <a:off x="537607" y="638222"/>
            <a:ext cx="228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6 - Lists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462" y="1435894"/>
            <a:ext cx="2496950" cy="228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58" name="Google Shape;758;p1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111"/>
          <p:cNvSpPr txBox="1"/>
          <p:nvPr/>
        </p:nvSpPr>
        <p:spPr>
          <a:xfrm>
            <a:off x="537601" y="638231"/>
            <a:ext cx="526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7 – for Statement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150" y="1336653"/>
            <a:ext cx="2492062" cy="258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66" name="Google Shape;766;p1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112"/>
          <p:cNvSpPr txBox="1"/>
          <p:nvPr/>
        </p:nvSpPr>
        <p:spPr>
          <a:xfrm>
            <a:off x="537590" y="638231"/>
            <a:ext cx="549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8 – for Statement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8" name="Google Shape;768;p112"/>
          <p:cNvPicPr preferRelativeResize="0"/>
          <p:nvPr/>
        </p:nvPicPr>
        <p:blipFill rotWithShape="1">
          <a:blip r:embed="rId3">
            <a:alphaModFix/>
          </a:blip>
          <a:srcRect b="6129" l="0" r="0" t="0"/>
          <a:stretch/>
        </p:blipFill>
        <p:spPr>
          <a:xfrm>
            <a:off x="537581" y="1433513"/>
            <a:ext cx="4415831" cy="2858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74" name="Google Shape;774;p1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5" name="Google Shape;775;p113"/>
          <p:cNvSpPr txBox="1"/>
          <p:nvPr/>
        </p:nvSpPr>
        <p:spPr>
          <a:xfrm>
            <a:off x="537595" y="638231"/>
            <a:ext cx="530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9 – List Operators</a:t>
            </a:r>
            <a:endParaRPr b="0" i="0" sz="2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113"/>
          <p:cNvPicPr preferRelativeResize="0"/>
          <p:nvPr/>
        </p:nvPicPr>
        <p:blipFill rotWithShape="1">
          <a:blip r:embed="rId3">
            <a:alphaModFix/>
          </a:blip>
          <a:srcRect b="11103" l="0" r="0" t="0"/>
          <a:stretch/>
        </p:blipFill>
        <p:spPr>
          <a:xfrm>
            <a:off x="540919" y="1795013"/>
            <a:ext cx="2524257" cy="150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/>
          <p:nvPr>
            <p:ph type="title"/>
          </p:nvPr>
        </p:nvSpPr>
        <p:spPr>
          <a:xfrm>
            <a:off x="1433527" y="273844"/>
            <a:ext cx="62772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Why Machine Learning</a:t>
            </a:r>
            <a:endParaRPr/>
          </a:p>
        </p:txBody>
      </p:sp>
      <p:sp>
        <p:nvSpPr>
          <p:cNvPr id="413" name="Google Shape;413;p69"/>
          <p:cNvSpPr txBox="1"/>
          <p:nvPr>
            <p:ph idx="11" type="ftr"/>
          </p:nvPr>
        </p:nvSpPr>
        <p:spPr>
          <a:xfrm>
            <a:off x="3343902" y="4674269"/>
            <a:ext cx="2456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14" name="Google Shape;414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4601" y="1219679"/>
            <a:ext cx="6494797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82" name="Google Shape;782;p1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3" name="Google Shape;783;p114"/>
          <p:cNvSpPr txBox="1"/>
          <p:nvPr/>
        </p:nvSpPr>
        <p:spPr>
          <a:xfrm>
            <a:off x="537596" y="638231"/>
            <a:ext cx="388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10 - Tuples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4" name="Google Shape;784;p114"/>
          <p:cNvPicPr preferRelativeResize="0"/>
          <p:nvPr/>
        </p:nvPicPr>
        <p:blipFill rotWithShape="1">
          <a:blip r:embed="rId3">
            <a:alphaModFix/>
          </a:blip>
          <a:srcRect b="4575" l="961" r="951" t="3731"/>
          <a:stretch/>
        </p:blipFill>
        <p:spPr>
          <a:xfrm>
            <a:off x="615188" y="1561518"/>
            <a:ext cx="2846250" cy="185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90" name="Google Shape;790;p1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1" name="Google Shape;791;p115"/>
          <p:cNvSpPr txBox="1"/>
          <p:nvPr/>
        </p:nvSpPr>
        <p:spPr>
          <a:xfrm>
            <a:off x="537607" y="638222"/>
            <a:ext cx="228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11 - Set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2" name="Google Shape;792;p115"/>
          <p:cNvPicPr preferRelativeResize="0"/>
          <p:nvPr/>
        </p:nvPicPr>
        <p:blipFill rotWithShape="1">
          <a:blip r:embed="rId3">
            <a:alphaModFix/>
          </a:blip>
          <a:srcRect b="4361" l="1603" r="0" t="0"/>
          <a:stretch/>
        </p:blipFill>
        <p:spPr>
          <a:xfrm>
            <a:off x="609675" y="1558088"/>
            <a:ext cx="4621238" cy="201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98" name="Google Shape;798;p1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116"/>
          <p:cNvSpPr txBox="1"/>
          <p:nvPr/>
        </p:nvSpPr>
        <p:spPr>
          <a:xfrm>
            <a:off x="537592" y="638231"/>
            <a:ext cx="498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12 - Dictionary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00" y="1240125"/>
            <a:ext cx="4434133" cy="115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06" name="Google Shape;806;p1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7" name="Google Shape;807;p117"/>
          <p:cNvSpPr txBox="1"/>
          <p:nvPr/>
        </p:nvSpPr>
        <p:spPr>
          <a:xfrm>
            <a:off x="537592" y="638231"/>
            <a:ext cx="480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13 - Functions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8" name="Google Shape;808;p117"/>
          <p:cNvPicPr preferRelativeResize="0"/>
          <p:nvPr/>
        </p:nvPicPr>
        <p:blipFill rotWithShape="1">
          <a:blip r:embed="rId3">
            <a:alphaModFix/>
          </a:blip>
          <a:srcRect b="0" l="2555" r="3140" t="0"/>
          <a:stretch/>
        </p:blipFill>
        <p:spPr>
          <a:xfrm>
            <a:off x="731625" y="1531388"/>
            <a:ext cx="2449800" cy="1919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14" name="Google Shape;814;p1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118"/>
          <p:cNvSpPr txBox="1"/>
          <p:nvPr/>
        </p:nvSpPr>
        <p:spPr>
          <a:xfrm>
            <a:off x="537592" y="638231"/>
            <a:ext cx="490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14 - Exception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p118"/>
          <p:cNvPicPr preferRelativeResize="0"/>
          <p:nvPr/>
        </p:nvPicPr>
        <p:blipFill rotWithShape="1">
          <a:blip r:embed="rId3">
            <a:alphaModFix/>
          </a:blip>
          <a:srcRect b="3044" l="3147" r="0" t="0"/>
          <a:stretch/>
        </p:blipFill>
        <p:spPr>
          <a:xfrm>
            <a:off x="698363" y="1741950"/>
            <a:ext cx="3333487" cy="23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Python Numpy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822" name="Google Shape;822;p11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23" name="Google Shape;823;p1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4" name="Google Shape;82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19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0"/>
          <p:cNvSpPr txBox="1"/>
          <p:nvPr>
            <p:ph type="title"/>
          </p:nvPr>
        </p:nvSpPr>
        <p:spPr>
          <a:xfrm>
            <a:off x="1433527" y="273844"/>
            <a:ext cx="62772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– What is it?</a:t>
            </a:r>
            <a:endParaRPr/>
          </a:p>
        </p:txBody>
      </p:sp>
      <p:sp>
        <p:nvSpPr>
          <p:cNvPr id="832" name="Google Shape;832;p120"/>
          <p:cNvSpPr txBox="1"/>
          <p:nvPr>
            <p:ph idx="1" type="body"/>
          </p:nvPr>
        </p:nvSpPr>
        <p:spPr>
          <a:xfrm>
            <a:off x="1433526" y="1610017"/>
            <a:ext cx="48669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8750" lvl="0" marL="152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A library to play with multi-dimensional arrays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It is Numerical Python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Numpy and Mathplotlib go hand in glove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This is a open source library</a:t>
            </a:r>
            <a:endParaRPr/>
          </a:p>
        </p:txBody>
      </p:sp>
      <p:sp>
        <p:nvSpPr>
          <p:cNvPr id="833" name="Google Shape;833;p12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34" name="Google Shape;834;p1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Installing ML Libraries Using Conda</a:t>
            </a:r>
            <a:endParaRPr/>
          </a:p>
        </p:txBody>
      </p:sp>
      <p:sp>
        <p:nvSpPr>
          <p:cNvPr id="840" name="Google Shape;840;p121"/>
          <p:cNvSpPr txBox="1"/>
          <p:nvPr>
            <p:ph idx="1" type="body"/>
          </p:nvPr>
        </p:nvSpPr>
        <p:spPr>
          <a:xfrm>
            <a:off x="1637663" y="2371294"/>
            <a:ext cx="58686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https://www.davidculley.com/installing-python-on-a-mac/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/>
              <a:t>https://conda.io/docs/user-guide/install/windows.html</a:t>
            </a:r>
            <a:endParaRPr/>
          </a:p>
        </p:txBody>
      </p:sp>
      <p:sp>
        <p:nvSpPr>
          <p:cNvPr id="841" name="Google Shape;841;p12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42" name="Google Shape;842;p1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2"/>
          <p:cNvSpPr txBox="1"/>
          <p:nvPr>
            <p:ph type="title"/>
          </p:nvPr>
        </p:nvSpPr>
        <p:spPr>
          <a:xfrm>
            <a:off x="1433527" y="273844"/>
            <a:ext cx="62772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one Dimensional Two Dimensional Arrays</a:t>
            </a:r>
            <a:endParaRPr/>
          </a:p>
        </p:txBody>
      </p:sp>
      <p:sp>
        <p:nvSpPr>
          <p:cNvPr id="848" name="Google Shape;848;p12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49" name="Google Shape;849;p1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075" y="1268016"/>
            <a:ext cx="2994438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222" y="1268016"/>
            <a:ext cx="3434126" cy="31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3"/>
          <p:cNvSpPr txBox="1"/>
          <p:nvPr>
            <p:ph type="title"/>
          </p:nvPr>
        </p:nvSpPr>
        <p:spPr>
          <a:xfrm>
            <a:off x="1433527" y="273844"/>
            <a:ext cx="6277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Set Dimensions</a:t>
            </a:r>
            <a:endParaRPr/>
          </a:p>
        </p:txBody>
      </p:sp>
      <p:sp>
        <p:nvSpPr>
          <p:cNvPr id="857" name="Google Shape;857;p12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58" name="Google Shape;858;p1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762" y="1060472"/>
            <a:ext cx="44044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/>
          <p:nvPr>
            <p:ph type="title"/>
          </p:nvPr>
        </p:nvSpPr>
        <p:spPr>
          <a:xfrm>
            <a:off x="1433527" y="273844"/>
            <a:ext cx="6277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Why Now?</a:t>
            </a:r>
            <a:endParaRPr/>
          </a:p>
        </p:txBody>
      </p:sp>
      <p:sp>
        <p:nvSpPr>
          <p:cNvPr id="421" name="Google Shape;421;p7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22" name="Google Shape;422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70"/>
          <p:cNvSpPr txBox="1"/>
          <p:nvPr>
            <p:ph idx="1" type="body"/>
          </p:nvPr>
        </p:nvSpPr>
        <p:spPr>
          <a:xfrm>
            <a:off x="1474168" y="1413393"/>
            <a:ext cx="6195600" cy="29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8750" lvl="0" marL="152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Flood of data available (especially with the advent of the internet)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Increasing computation power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Growing progress in available algorithms and theory developed by researchers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Increasing support from industries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4"/>
          <p:cNvSpPr txBox="1"/>
          <p:nvPr>
            <p:ph type="title"/>
          </p:nvPr>
        </p:nvSpPr>
        <p:spPr>
          <a:xfrm>
            <a:off x="1433527" y="273844"/>
            <a:ext cx="62772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Set Data type</a:t>
            </a:r>
            <a:endParaRPr/>
          </a:p>
        </p:txBody>
      </p:sp>
      <p:sp>
        <p:nvSpPr>
          <p:cNvPr id="865" name="Google Shape;865;p12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66" name="Google Shape;866;p1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7" name="Google Shape;867;p124"/>
          <p:cNvPicPr preferRelativeResize="0"/>
          <p:nvPr/>
        </p:nvPicPr>
        <p:blipFill rotWithShape="1">
          <a:blip r:embed="rId3">
            <a:alphaModFix/>
          </a:blip>
          <a:srcRect b="2943" l="134" r="9872" t="-399"/>
          <a:stretch/>
        </p:blipFill>
        <p:spPr>
          <a:xfrm>
            <a:off x="2348042" y="1259853"/>
            <a:ext cx="4447918" cy="334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- Shape</a:t>
            </a:r>
            <a:endParaRPr/>
          </a:p>
        </p:txBody>
      </p:sp>
      <p:sp>
        <p:nvSpPr>
          <p:cNvPr id="873" name="Google Shape;873;p12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74" name="Google Shape;874;p1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049" y="1459524"/>
            <a:ext cx="3109425" cy="241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25"/>
          <p:cNvPicPr preferRelativeResize="0"/>
          <p:nvPr/>
        </p:nvPicPr>
        <p:blipFill rotWithShape="1">
          <a:blip r:embed="rId4">
            <a:alphaModFix/>
          </a:blip>
          <a:srcRect b="0" l="3827" r="0" t="0"/>
          <a:stretch/>
        </p:blipFill>
        <p:spPr>
          <a:xfrm>
            <a:off x="4735234" y="1098587"/>
            <a:ext cx="2975241" cy="326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And Examples - Reshape</a:t>
            </a:r>
            <a:endParaRPr/>
          </a:p>
        </p:txBody>
      </p:sp>
      <p:sp>
        <p:nvSpPr>
          <p:cNvPr id="882" name="Google Shape;882;p12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83" name="Google Shape;883;p1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4" name="Google Shape;88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3060" y="1268017"/>
            <a:ext cx="5095295" cy="3213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27"/>
          <p:cNvSpPr txBox="1"/>
          <p:nvPr>
            <p:ph type="title"/>
          </p:nvPr>
        </p:nvSpPr>
        <p:spPr>
          <a:xfrm>
            <a:off x="1433527" y="273844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- Range</a:t>
            </a:r>
            <a:endParaRPr/>
          </a:p>
        </p:txBody>
      </p:sp>
      <p:sp>
        <p:nvSpPr>
          <p:cNvPr id="890" name="Google Shape;890;p12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91" name="Google Shape;891;p1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3610" y="1371405"/>
            <a:ext cx="5042549" cy="302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8"/>
          <p:cNvSpPr txBox="1"/>
          <p:nvPr>
            <p:ph type="title"/>
          </p:nvPr>
        </p:nvSpPr>
        <p:spPr>
          <a:xfrm>
            <a:off x="1374993" y="273844"/>
            <a:ext cx="63942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With Multiple Dimensions - 3 Dimensional arrays</a:t>
            </a:r>
            <a:endParaRPr/>
          </a:p>
        </p:txBody>
      </p:sp>
      <p:sp>
        <p:nvSpPr>
          <p:cNvPr id="898" name="Google Shape;898;p12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99" name="Google Shape;899;p1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0" name="Google Shape;900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8740" y="1019105"/>
            <a:ext cx="248652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For More Examples On Numpy</a:t>
            </a:r>
            <a:endParaRPr/>
          </a:p>
        </p:txBody>
      </p:sp>
      <p:sp>
        <p:nvSpPr>
          <p:cNvPr id="906" name="Google Shape;906;p129"/>
          <p:cNvSpPr txBox="1"/>
          <p:nvPr>
            <p:ph idx="1" type="body"/>
          </p:nvPr>
        </p:nvSpPr>
        <p:spPr>
          <a:xfrm>
            <a:off x="1433527" y="2681137"/>
            <a:ext cx="62772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"/>
              <a:t>https://www.tutorialspoint.com/numpy/numpy_array_from_existing_data.htm</a:t>
            </a:r>
            <a:endParaRPr/>
          </a:p>
        </p:txBody>
      </p:sp>
      <p:sp>
        <p:nvSpPr>
          <p:cNvPr id="907" name="Google Shape;907;p12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908" name="Google Shape;908;p1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Pandas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914" name="Google Shape;914;p13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915" name="Google Shape;915;p1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6" name="Google Shape;916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30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8" name="Google Shape;918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Overview</a:t>
            </a:r>
            <a:endParaRPr/>
          </a:p>
        </p:txBody>
      </p:sp>
      <p:sp>
        <p:nvSpPr>
          <p:cNvPr id="924" name="Google Shape;924;p131"/>
          <p:cNvSpPr txBox="1"/>
          <p:nvPr>
            <p:ph idx="1" type="body"/>
          </p:nvPr>
        </p:nvSpPr>
        <p:spPr>
          <a:xfrm>
            <a:off x="700409" y="1268016"/>
            <a:ext cx="627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" lvl="0" marL="152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 Used for data cleansing and analysis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Open source, low latency data processing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Used for econometrics of multidimensional data (Pandata)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Wes McKinney founded this in 2008</a:t>
            </a:r>
            <a:endParaRPr/>
          </a:p>
        </p:txBody>
      </p:sp>
      <p:sp>
        <p:nvSpPr>
          <p:cNvPr id="925" name="Google Shape;925;p13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3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3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Key Features</a:t>
            </a:r>
            <a:endParaRPr/>
          </a:p>
        </p:txBody>
      </p:sp>
      <p:pic>
        <p:nvPicPr>
          <p:cNvPr id="934" name="Google Shape;93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18" y="1268016"/>
            <a:ext cx="6730314" cy="336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33"/>
          <p:cNvSpPr txBox="1"/>
          <p:nvPr>
            <p:ph type="title"/>
          </p:nvPr>
        </p:nvSpPr>
        <p:spPr>
          <a:xfrm>
            <a:off x="1433526" y="31797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 Structures in Pandas</a:t>
            </a:r>
            <a:endParaRPr/>
          </a:p>
        </p:txBody>
      </p:sp>
      <p:sp>
        <p:nvSpPr>
          <p:cNvPr id="940" name="Google Shape;940;p13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0355" y="1518049"/>
            <a:ext cx="5531965" cy="284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/>
          <p:nvPr>
            <p:ph type="title"/>
          </p:nvPr>
        </p:nvSpPr>
        <p:spPr>
          <a:xfrm>
            <a:off x="1433527" y="273844"/>
            <a:ext cx="6277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Some Sample Applications</a:t>
            </a:r>
            <a:endParaRPr/>
          </a:p>
        </p:txBody>
      </p:sp>
      <p:sp>
        <p:nvSpPr>
          <p:cNvPr id="429" name="Google Shape;429;p71"/>
          <p:cNvSpPr txBox="1"/>
          <p:nvPr>
            <p:ph idx="1" type="body"/>
          </p:nvPr>
        </p:nvSpPr>
        <p:spPr>
          <a:xfrm>
            <a:off x="1433527" y="1301354"/>
            <a:ext cx="5173500" cy="3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8750" lvl="0" marL="152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Amazon product recommendations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Siri, Google Now 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Text to speech, translations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Image recognition</a:t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Chatbots</a:t>
            </a:r>
            <a:endParaRPr/>
          </a:p>
        </p:txBody>
      </p:sp>
      <p:sp>
        <p:nvSpPr>
          <p:cNvPr id="430" name="Google Shape;430;p71"/>
          <p:cNvSpPr txBox="1"/>
          <p:nvPr>
            <p:ph idx="11" type="ftr"/>
          </p:nvPr>
        </p:nvSpPr>
        <p:spPr>
          <a:xfrm>
            <a:off x="3343902" y="4632723"/>
            <a:ext cx="24561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31" name="Google Shape;431;p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026" y="1354712"/>
            <a:ext cx="2057400" cy="108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0286" y="2779422"/>
            <a:ext cx="2057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34"/>
          <p:cNvSpPr txBox="1"/>
          <p:nvPr>
            <p:ph type="title"/>
          </p:nvPr>
        </p:nvSpPr>
        <p:spPr>
          <a:xfrm>
            <a:off x="1433527" y="412156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Series</a:t>
            </a:r>
            <a:endParaRPr/>
          </a:p>
        </p:txBody>
      </p:sp>
      <p:sp>
        <p:nvSpPr>
          <p:cNvPr id="948" name="Google Shape;948;p13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1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0" name="Google Shape;95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768" y="1787323"/>
            <a:ext cx="4400071" cy="163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3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Frames</a:t>
            </a:r>
            <a:endParaRPr/>
          </a:p>
        </p:txBody>
      </p:sp>
      <p:sp>
        <p:nvSpPr>
          <p:cNvPr id="956" name="Google Shape;956;p13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977" y="1485526"/>
            <a:ext cx="4503804" cy="27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36"/>
          <p:cNvSpPr txBox="1"/>
          <p:nvPr>
            <p:ph type="title"/>
          </p:nvPr>
        </p:nvSpPr>
        <p:spPr>
          <a:xfrm>
            <a:off x="1457674" y="442711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Panels</a:t>
            </a:r>
            <a:endParaRPr/>
          </a:p>
        </p:txBody>
      </p:sp>
      <p:sp>
        <p:nvSpPr>
          <p:cNvPr id="964" name="Google Shape;964;p13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152" y="1966685"/>
            <a:ext cx="4693984" cy="133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Empty Series - Example</a:t>
            </a:r>
            <a:endParaRPr/>
          </a:p>
        </p:txBody>
      </p:sp>
      <p:sp>
        <p:nvSpPr>
          <p:cNvPr id="972" name="Google Shape;972;p13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Google Shape;97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694" y="1352185"/>
            <a:ext cx="5379244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694" y="2873138"/>
            <a:ext cx="4929807" cy="17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3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Indexing</a:t>
            </a:r>
            <a:endParaRPr/>
          </a:p>
        </p:txBody>
      </p:sp>
      <p:sp>
        <p:nvSpPr>
          <p:cNvPr id="981" name="Google Shape;981;p13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3" name="Google Shape;98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81" y="1492828"/>
            <a:ext cx="5765006" cy="272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3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– Series from dict</a:t>
            </a:r>
            <a:endParaRPr/>
          </a:p>
        </p:txBody>
      </p:sp>
      <p:sp>
        <p:nvSpPr>
          <p:cNvPr id="989" name="Google Shape;989;p13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1" name="Google Shape;99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19" y="1382325"/>
            <a:ext cx="3754481" cy="290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2325"/>
            <a:ext cx="4007194" cy="290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data frame representation</a:t>
            </a:r>
            <a:endParaRPr/>
          </a:p>
        </p:txBody>
      </p:sp>
      <p:sp>
        <p:nvSpPr>
          <p:cNvPr id="998" name="Google Shape;998;p14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0" name="Google Shape;1000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5458" y="1076045"/>
            <a:ext cx="4102947" cy="354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Create an empty data frame</a:t>
            </a:r>
            <a:endParaRPr/>
          </a:p>
        </p:txBody>
      </p:sp>
      <p:sp>
        <p:nvSpPr>
          <p:cNvPr id="1006" name="Google Shape;1006;p14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0" y="1455769"/>
            <a:ext cx="4057875" cy="29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4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Create data frames from lists</a:t>
            </a:r>
            <a:endParaRPr/>
          </a:p>
        </p:txBody>
      </p:sp>
      <p:sp>
        <p:nvSpPr>
          <p:cNvPr id="1014" name="Google Shape;1014;p14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6" name="Google Shape;101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863" y="1376288"/>
            <a:ext cx="4386262" cy="30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Dataframes with row indices</a:t>
            </a:r>
            <a:endParaRPr/>
          </a:p>
        </p:txBody>
      </p:sp>
      <p:sp>
        <p:nvSpPr>
          <p:cNvPr id="1022" name="Google Shape;1022;p14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531" y="1653562"/>
            <a:ext cx="5272088" cy="299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How Does A Machine Learn?</a:t>
            </a:r>
            <a:endParaRPr/>
          </a:p>
        </p:txBody>
      </p:sp>
      <p:sp>
        <p:nvSpPr>
          <p:cNvPr id="439" name="Google Shape;439;p7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40" name="Google Shape;440;p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969" y="1268017"/>
            <a:ext cx="6464062" cy="291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4"/>
          <p:cNvSpPr txBox="1"/>
          <p:nvPr>
            <p:ph type="title"/>
          </p:nvPr>
        </p:nvSpPr>
        <p:spPr>
          <a:xfrm>
            <a:off x="471502" y="205383"/>
            <a:ext cx="5915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Reading From CSV</a:t>
            </a:r>
            <a:endParaRPr/>
          </a:p>
        </p:txBody>
      </p:sp>
      <p:sp>
        <p:nvSpPr>
          <p:cNvPr id="1030" name="Google Shape;1030;p144"/>
          <p:cNvSpPr txBox="1"/>
          <p:nvPr>
            <p:ph idx="12" type="sldNum"/>
          </p:nvPr>
        </p:nvSpPr>
        <p:spPr>
          <a:xfrm>
            <a:off x="4843607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1" name="Google Shape;103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" y="1255675"/>
            <a:ext cx="5625325" cy="2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Selecting columns</a:t>
            </a:r>
            <a:endParaRPr/>
          </a:p>
        </p:txBody>
      </p:sp>
      <p:sp>
        <p:nvSpPr>
          <p:cNvPr id="1037" name="Google Shape;1037;p14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42589"/>
            <a:ext cx="6486525" cy="3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4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Creating panels</a:t>
            </a:r>
            <a:endParaRPr/>
          </a:p>
        </p:txBody>
      </p:sp>
      <p:sp>
        <p:nvSpPr>
          <p:cNvPr id="1045" name="Google Shape;1045;p14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7" name="Google Shape;104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26660"/>
            <a:ext cx="638651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4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Matplotlib overview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1053" name="Google Shape;1053;p14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54" name="Google Shape;1054;p1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5" name="Google Shape;1055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47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7" name="Google Shape;1057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4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Example plot</a:t>
            </a:r>
            <a:endParaRPr/>
          </a:p>
        </p:txBody>
      </p:sp>
      <p:sp>
        <p:nvSpPr>
          <p:cNvPr id="1063" name="Google Shape;1063;p14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5" name="Google Shape;1065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90" y="1117407"/>
            <a:ext cx="3405948" cy="89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8708" y="2109268"/>
            <a:ext cx="4296335" cy="247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4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Plot 2D graphs</a:t>
            </a:r>
            <a:endParaRPr/>
          </a:p>
        </p:txBody>
      </p:sp>
      <p:sp>
        <p:nvSpPr>
          <p:cNvPr id="1072" name="Google Shape;1072;p14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1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4" name="Google Shape;1074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863" y="1268016"/>
            <a:ext cx="2982365" cy="8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6471" y="1944530"/>
            <a:ext cx="3944004" cy="282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5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Plotting with different styles</a:t>
            </a:r>
            <a:endParaRPr/>
          </a:p>
        </p:txBody>
      </p:sp>
      <p:sp>
        <p:nvSpPr>
          <p:cNvPr id="1081" name="Google Shape;1081;p15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3" name="Google Shape;1083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299" y="1038212"/>
            <a:ext cx="4719919" cy="156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2748" y="2605167"/>
            <a:ext cx="2800290" cy="243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5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- Hello world</a:t>
            </a:r>
            <a:endParaRPr/>
          </a:p>
        </p:txBody>
      </p:sp>
      <p:sp>
        <p:nvSpPr>
          <p:cNvPr id="1090" name="Google Shape;1090;p151"/>
          <p:cNvSpPr txBox="1"/>
          <p:nvPr>
            <p:ph idx="1" type="body"/>
          </p:nvPr>
        </p:nvSpPr>
        <p:spPr>
          <a:xfrm>
            <a:off x="628651" y="165496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https://www.youtube.com/watch?v=cKxRvEZd3Mw</a:t>
            </a:r>
            <a:endParaRPr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5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More examples</a:t>
            </a:r>
            <a:endParaRPr/>
          </a:p>
        </p:txBody>
      </p:sp>
      <p:sp>
        <p:nvSpPr>
          <p:cNvPr id="1096" name="Google Shape;1096;p152"/>
          <p:cNvSpPr txBox="1"/>
          <p:nvPr>
            <p:ph idx="1" type="body"/>
          </p:nvPr>
        </p:nvSpPr>
        <p:spPr>
          <a:xfrm>
            <a:off x="933191" y="1385888"/>
            <a:ext cx="6277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" lvl="0" marL="152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2540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  <a:p>
            <a:pPr indent="-158750" lvl="0" marL="152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https://matplotlib.org/users/pyplot_tutorial.html</a:t>
            </a:r>
            <a:r>
              <a:rPr lang="en"/>
              <a:t> </a:t>
            </a:r>
            <a:endParaRPr/>
          </a:p>
        </p:txBody>
      </p:sp>
      <p:sp>
        <p:nvSpPr>
          <p:cNvPr id="1097" name="Google Shape;1097;p152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5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Linear Regression</a:t>
            </a:r>
            <a:endParaRPr sz="3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t/>
            </a:r>
            <a:endParaRPr sz="3000"/>
          </a:p>
        </p:txBody>
      </p:sp>
      <p:sp>
        <p:nvSpPr>
          <p:cNvPr id="1104" name="Google Shape;1104;p15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05" name="Google Shape;1105;p1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6" name="Google Shape;1106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53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8" name="Google Shape;1108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"/>
          <p:cNvSpPr txBox="1"/>
          <p:nvPr>
            <p:ph type="title"/>
          </p:nvPr>
        </p:nvSpPr>
        <p:spPr>
          <a:xfrm>
            <a:off x="1433527" y="273844"/>
            <a:ext cx="62772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Simple Machine Learning Example</a:t>
            </a:r>
            <a:endParaRPr/>
          </a:p>
        </p:txBody>
      </p:sp>
      <p:sp>
        <p:nvSpPr>
          <p:cNvPr id="447" name="Google Shape;447;p73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48" name="Google Shape;448;p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73"/>
          <p:cNvPicPr preferRelativeResize="0"/>
          <p:nvPr/>
        </p:nvPicPr>
        <p:blipFill rotWithShape="1">
          <a:blip r:embed="rId3">
            <a:alphaModFix/>
          </a:blip>
          <a:srcRect b="4534" l="0" r="1390" t="0"/>
          <a:stretch/>
        </p:blipFill>
        <p:spPr>
          <a:xfrm>
            <a:off x="2161206" y="971228"/>
            <a:ext cx="4821588" cy="345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54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Data</a:t>
            </a:r>
            <a:endParaRPr/>
          </a:p>
        </p:txBody>
      </p:sp>
      <p:sp>
        <p:nvSpPr>
          <p:cNvPr id="1114" name="Google Shape;1114;p154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15" name="Google Shape;1115;p1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6" name="Google Shape;1116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0157" y="1394348"/>
            <a:ext cx="314565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4652" y="1394348"/>
            <a:ext cx="3215671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55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Data</a:t>
            </a:r>
            <a:endParaRPr/>
          </a:p>
        </p:txBody>
      </p:sp>
      <p:sp>
        <p:nvSpPr>
          <p:cNvPr id="1123" name="Google Shape;1123;p155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24" name="Google Shape;1124;p1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5" name="Google Shape;1125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526" y="1424151"/>
            <a:ext cx="3149711" cy="281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9828" y="1424151"/>
            <a:ext cx="2937039" cy="281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56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Linear Algebra</a:t>
            </a:r>
            <a:endParaRPr/>
          </a:p>
        </p:txBody>
      </p:sp>
      <p:sp>
        <p:nvSpPr>
          <p:cNvPr id="1132" name="Google Shape;1132;p156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33" name="Google Shape;1133;p1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4" name="Google Shape;1134;p156"/>
          <p:cNvPicPr preferRelativeResize="0"/>
          <p:nvPr/>
        </p:nvPicPr>
        <p:blipFill rotWithShape="1">
          <a:blip r:embed="rId3">
            <a:alphaModFix/>
          </a:blip>
          <a:srcRect b="0" l="5912" r="8894" t="0"/>
          <a:stretch/>
        </p:blipFill>
        <p:spPr>
          <a:xfrm>
            <a:off x="2892869" y="1268016"/>
            <a:ext cx="33582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3734" y="3684310"/>
            <a:ext cx="2956532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57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Squared Error</a:t>
            </a:r>
            <a:endParaRPr/>
          </a:p>
        </p:txBody>
      </p:sp>
      <p:sp>
        <p:nvSpPr>
          <p:cNvPr id="1141" name="Google Shape;1141;p157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42" name="Google Shape;1142;p1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3" name="Google Shape;1143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6942" y="1422202"/>
            <a:ext cx="4230117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58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Coefficient Of Determination</a:t>
            </a:r>
            <a:endParaRPr/>
          </a:p>
        </p:txBody>
      </p:sp>
      <p:sp>
        <p:nvSpPr>
          <p:cNvPr id="1149" name="Google Shape;1149;p158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50" name="Google Shape;1150;p1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1" name="Google Shape;1151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996" y="1955602"/>
            <a:ext cx="3798008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59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Low Variance And Positive Correlation</a:t>
            </a:r>
            <a:endParaRPr/>
          </a:p>
        </p:txBody>
      </p:sp>
      <p:sp>
        <p:nvSpPr>
          <p:cNvPr id="1157" name="Google Shape;1157;p159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58" name="Google Shape;1158;p1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9050" y="1450777"/>
            <a:ext cx="33659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60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Low Variance And Negative Correlation</a:t>
            </a:r>
            <a:endParaRPr/>
          </a:p>
        </p:txBody>
      </p:sp>
      <p:sp>
        <p:nvSpPr>
          <p:cNvPr id="1165" name="Google Shape;1165;p160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66" name="Google Shape;1166;p1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7" name="Google Shape;1167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8805" y="1412677"/>
            <a:ext cx="3646391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1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/>
              <a:t>Math for ML</a:t>
            </a:r>
            <a:endParaRPr sz="3000"/>
          </a:p>
        </p:txBody>
      </p:sp>
      <p:sp>
        <p:nvSpPr>
          <p:cNvPr id="1173" name="Google Shape;1173;p161"/>
          <p:cNvSpPr txBox="1"/>
          <p:nvPr>
            <p:ph idx="11" type="ftr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74" name="Google Shape;1174;p1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5" name="Google Shape;1175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172" y="1141303"/>
            <a:ext cx="3300396" cy="342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62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Mathematics for Machine Learning</a:t>
            </a:r>
            <a:endParaRPr/>
          </a:p>
        </p:txBody>
      </p:sp>
      <p:sp>
        <p:nvSpPr>
          <p:cNvPr id="1181" name="Google Shape;1181;p162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82" name="Google Shape;1182;p162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3" name="Google Shape;1183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891" y="1325838"/>
            <a:ext cx="6118700" cy="338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3"/>
          <p:cNvSpPr txBox="1"/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Linear Algebra - Motivation</a:t>
            </a:r>
            <a:endParaRPr/>
          </a:p>
        </p:txBody>
      </p:sp>
      <p:sp>
        <p:nvSpPr>
          <p:cNvPr id="1189" name="Google Shape;1189;p163"/>
          <p:cNvSpPr txBox="1"/>
          <p:nvPr>
            <p:ph idx="11" type="ftr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90" name="Google Shape;1190;p163"/>
          <p:cNvSpPr txBox="1"/>
          <p:nvPr>
            <p:ph idx="12" type="sldNum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425" lIns="72875" spcFirstLastPara="1" rIns="72875" wrap="square" tIns="36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1" name="Google Shape;1191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4" y="1637864"/>
            <a:ext cx="7030946" cy="250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